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6" r:id="rId9"/>
    <p:sldId id="267" r:id="rId10"/>
    <p:sldId id="265" r:id="rId11"/>
    <p:sldId id="269" r:id="rId12"/>
    <p:sldId id="270" r:id="rId13"/>
    <p:sldId id="272" r:id="rId14"/>
    <p:sldId id="271" r:id="rId15"/>
    <p:sldId id="273" r:id="rId16"/>
    <p:sldId id="280" r:id="rId17"/>
    <p:sldId id="275" r:id="rId18"/>
    <p:sldId id="278" r:id="rId19"/>
    <p:sldId id="276" r:id="rId20"/>
    <p:sldId id="282" r:id="rId21"/>
    <p:sldId id="283" r:id="rId22"/>
    <p:sldId id="284" r:id="rId23"/>
    <p:sldId id="318" r:id="rId24"/>
    <p:sldId id="311" r:id="rId25"/>
    <p:sldId id="317" r:id="rId26"/>
    <p:sldId id="319" r:id="rId27"/>
    <p:sldId id="296" r:id="rId28"/>
    <p:sldId id="300" r:id="rId29"/>
    <p:sldId id="285" r:id="rId30"/>
    <p:sldId id="331" r:id="rId31"/>
    <p:sldId id="286" r:id="rId32"/>
    <p:sldId id="332" r:id="rId33"/>
    <p:sldId id="333" r:id="rId34"/>
    <p:sldId id="288" r:id="rId35"/>
    <p:sldId id="334" r:id="rId36"/>
    <p:sldId id="320" r:id="rId37"/>
    <p:sldId id="321" r:id="rId38"/>
    <p:sldId id="335" r:id="rId39"/>
    <p:sldId id="336" r:id="rId40"/>
    <p:sldId id="337" r:id="rId41"/>
    <p:sldId id="293" r:id="rId42"/>
    <p:sldId id="344" r:id="rId43"/>
    <p:sldId id="338" r:id="rId44"/>
    <p:sldId id="346" r:id="rId45"/>
    <p:sldId id="339" r:id="rId46"/>
    <p:sldId id="340" r:id="rId47"/>
    <p:sldId id="347" r:id="rId48"/>
    <p:sldId id="341" r:id="rId49"/>
    <p:sldId id="348" r:id="rId50"/>
    <p:sldId id="349" r:id="rId51"/>
    <p:sldId id="342" r:id="rId52"/>
    <p:sldId id="343" r:id="rId53"/>
    <p:sldId id="354" r:id="rId54"/>
    <p:sldId id="350" r:id="rId55"/>
    <p:sldId id="351" r:id="rId56"/>
    <p:sldId id="352" r:id="rId57"/>
    <p:sldId id="353" r:id="rId58"/>
    <p:sldId id="355" r:id="rId59"/>
    <p:sldId id="356" r:id="rId60"/>
    <p:sldId id="357" r:id="rId61"/>
    <p:sldId id="358" r:id="rId62"/>
    <p:sldId id="359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17"/>
    <a:srgbClr val="CC8304"/>
    <a:srgbClr val="FF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7B978-4B30-EF74-3A0C-EC4910498545}" v="2498" dt="2026-02-02T20:21:42.350"/>
    <p1510:client id="{69D85497-90A1-9DE3-5B0F-3BF64099EBFF}" v="1508" dt="2026-02-02T22:56:26.9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6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5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8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8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3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6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2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8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2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9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8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a.wikipedia.org/wiki/IntelliJ_IDEA" TargetMode="Externa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brianza.blogspot.com/2017/02/le-commerce-e-lodr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43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7.png"/><Relationship Id="rId7" Type="http://schemas.openxmlformats.org/officeDocument/2006/relationships/image" Target="../media/image43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7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0.png"/><Relationship Id="rId7" Type="http://schemas.openxmlformats.org/officeDocument/2006/relationships/image" Target="../media/image8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1.svg"/><Relationship Id="rId9" Type="http://schemas.openxmlformats.org/officeDocument/2006/relationships/image" Target="../media/image4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33354" y="1584960"/>
            <a:ext cx="4406006" cy="65575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z="4000" dirty="0">
                <a:latin typeface="Aptos ExtraBold"/>
              </a:rPr>
              <a:t>FutureForgeGear</a:t>
            </a:r>
            <a:endParaRPr lang="it-IT" sz="4000" dirty="0" err="1">
              <a:latin typeface="Aptos ExtraBold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55274" y="2242414"/>
            <a:ext cx="3666866" cy="1359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it-IT" dirty="0">
                <a:solidFill>
                  <a:schemeClr val="tx1">
                    <a:lumMod val="95000"/>
                  </a:schemeClr>
                </a:solidFill>
                <a:latin typeface="Aptos"/>
              </a:rPr>
              <a:t>Software developement of </a:t>
            </a:r>
            <a:endParaRPr lang="en-US" dirty="0" err="1">
              <a:solidFill>
                <a:schemeClr val="tx1">
                  <a:lumMod val="95000"/>
                </a:schemeClr>
              </a:solidFill>
              <a:latin typeface="Aptos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it-IT" dirty="0">
                <a:solidFill>
                  <a:schemeClr val="tx1">
                    <a:lumMod val="95000"/>
                  </a:schemeClr>
                </a:solidFill>
                <a:latin typeface="Aptos"/>
              </a:rPr>
              <a:t>e-commerce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Aptos"/>
            </a:endParaRPr>
          </a:p>
          <a:p>
            <a:endParaRPr lang="de-DE" sz="18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logo, Carattere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1FE455B6-274A-C292-A3B8-FDDC80AF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46" r="-1" b="3501"/>
          <a:stretch>
            <a:fillRect/>
          </a:stretch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06120B-CEB9-B900-54C1-5F9B95F2BC0B}"/>
              </a:ext>
            </a:extLst>
          </p:cNvPr>
          <p:cNvSpPr txBox="1"/>
          <p:nvPr/>
        </p:nvSpPr>
        <p:spPr>
          <a:xfrm>
            <a:off x="352425" y="3729990"/>
            <a:ext cx="39166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Francesco Mascolo  0512117352</a:t>
            </a:r>
          </a:p>
          <a:p>
            <a:r>
              <a:rPr lang="it-IT" dirty="0"/>
              <a:t>Francesco Lamanna 0512117166</a:t>
            </a:r>
          </a:p>
          <a:p>
            <a:r>
              <a:rPr lang="it-IT" dirty="0"/>
              <a:t>Luigi Mazza                0512118612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D3701D-FFFD-C73A-80A3-03265D26D516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3. </a:t>
            </a:r>
            <a:r>
              <a:rPr lang="en-US" sz="8000" b="1" spc="-5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Come?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52B9F5-B8A4-6C76-70B2-B2EF21B9FF1C}"/>
              </a:ext>
            </a:extLst>
          </p:cNvPr>
          <p:cNvSpPr txBox="1"/>
          <p:nvPr/>
        </p:nvSpPr>
        <p:spPr>
          <a:xfrm>
            <a:off x="7870995" y="643467"/>
            <a:ext cx="3341488" cy="50540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/>
              <a:t>Gli strumenti</a:t>
            </a:r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8051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07940-D6D9-1385-DFF3-E70350D7C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84B2BAE7-69ED-114D-319B-664C0739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CA133053-B6C6-64D5-EDA4-DB66CB46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431049"/>
            <a:ext cx="3537345" cy="19897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 descr="Immagine che contiene Elementi grafici, grafica, Carattere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21395FF1-8F24-3079-6DBF-C02989F67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16B31-9056-FB93-5AFE-7128793FE5B9}"/>
              </a:ext>
            </a:extLst>
          </p:cNvPr>
          <p:cNvSpPr txBox="1"/>
          <p:nvPr/>
        </p:nvSpPr>
        <p:spPr>
          <a:xfrm>
            <a:off x="3027045" y="648335"/>
            <a:ext cx="6096000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b="1" i="0" u="none" strike="noStrike" baseline="0" dirty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RNF: </a:t>
            </a:r>
            <a:r>
              <a:rPr lang="en-US" sz="3100" b="1" i="0" u="none" strike="noStrike" baseline="0" dirty="0" err="1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Applicazione</a:t>
            </a:r>
            <a:r>
              <a:rPr lang="en-US" sz="3100" b="1" i="0" u="none" strike="noStrike" baseline="0" dirty="0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 </a:t>
            </a:r>
            <a:r>
              <a:rPr lang="en-US" sz="3100" b="1" i="0" u="none" strike="noStrike" baseline="0" dirty="0" err="1">
                <a:solidFill>
                  <a:schemeClr val="bg1"/>
                </a:solidFill>
                <a:latin typeface="Aptos Display"/>
                <a:ea typeface="Aptos Display"/>
                <a:cs typeface="Aptos Display"/>
              </a:rPr>
              <a:t>distribuita</a:t>
            </a:r>
            <a:endParaRPr lang="it-IT" b="1" dirty="0">
              <a:solidFill>
                <a:schemeClr val="bg1"/>
              </a:solidFill>
            </a:endParaRP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7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6A378-021C-0D60-72B9-3D21C5E15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13ECEBE1-AF47-50C3-7C40-FE08ACE9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7" y="304800"/>
            <a:ext cx="10855325" cy="61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8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EB5D93-BE6E-2779-688C-A5DFFE692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design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F8BAC75-6BBD-962F-FCA2-1B716C61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79" y="997618"/>
            <a:ext cx="7546474" cy="42611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958620-6F5A-778D-25C0-5AD5BD7EB6E3}"/>
              </a:ext>
            </a:extLst>
          </p:cNvPr>
          <p:cNvSpPr txBox="1"/>
          <p:nvPr/>
        </p:nvSpPr>
        <p:spPr>
          <a:xfrm>
            <a:off x="3048000" y="5260474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rtl="0"/>
            <a:r>
              <a:rPr lang="en-US" sz="3600" b="0" i="0" u="none" strike="noStrike" baseline="0" dirty="0">
                <a:latin typeface="Aptos Display"/>
              </a:rPr>
              <a:t>Sistema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Aptos Display"/>
              </a:rPr>
              <a:t> </a:t>
            </a:r>
            <a:r>
              <a:rPr lang="en-US" sz="3600" b="0" i="0" u="none" strike="noStrike" baseline="0" dirty="0" err="1">
                <a:solidFill>
                  <a:srgbClr val="FF0000"/>
                </a:solidFill>
                <a:latin typeface="Aptos Display"/>
              </a:rPr>
              <a:t>proposto</a:t>
            </a:r>
            <a:r>
              <a:rPr lang="en-US" sz="3600" b="0" i="0" dirty="0">
                <a:latin typeface="Aptos Display"/>
              </a:rPr>
              <a:t>​</a:t>
            </a: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16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92DA4B-D5EA-A564-5B2D-51D52A53C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solidFill>
            <a:srgbClr val="FFA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88324C7-CCAA-39EB-BB9B-609B4F9A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60" y="905933"/>
            <a:ext cx="9599483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97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09C62-1469-FD5F-A603-A05A602C4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16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CD4E9-B311-0A35-76BB-1678EB479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26EE7F-D5EE-B8C3-7324-C5AE9275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7" y="1045966"/>
            <a:ext cx="4287939" cy="209397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AA17"/>
                </a:solidFill>
                <a:latin typeface="Aptos Display"/>
              </a:rPr>
              <a:t>Qual è il </a:t>
            </a:r>
            <a:r>
              <a:rPr lang="en-US" sz="4400" dirty="0" err="1">
                <a:solidFill>
                  <a:srgbClr val="FFAA17"/>
                </a:solidFill>
                <a:latin typeface="Aptos Display"/>
              </a:rPr>
              <a:t>dominio</a:t>
            </a:r>
            <a:r>
              <a:rPr lang="en-US" sz="4400" dirty="0">
                <a:solidFill>
                  <a:srgbClr val="FFAA17"/>
                </a:solidFill>
                <a:latin typeface="Aptos Display"/>
              </a:rPr>
              <a:t> </a:t>
            </a:r>
            <a:r>
              <a:rPr lang="en-US" sz="4400" dirty="0" err="1">
                <a:solidFill>
                  <a:srgbClr val="FFAA17"/>
                </a:solidFill>
                <a:latin typeface="Aptos Display"/>
              </a:rPr>
              <a:t>dell'applicazione</a:t>
            </a:r>
            <a:r>
              <a:rPr lang="en-US" sz="4400" dirty="0">
                <a:solidFill>
                  <a:srgbClr val="FFAA17"/>
                </a:solidFill>
                <a:latin typeface="Aptos Display"/>
              </a:rPr>
              <a:t>?</a:t>
            </a:r>
          </a:p>
          <a:p>
            <a:endParaRPr lang="it-IT" dirty="0"/>
          </a:p>
        </p:txBody>
      </p:sp>
      <p:pic>
        <p:nvPicPr>
          <p:cNvPr id="5" name="Segnaposto contenuto 4" descr="Immagine che contiene testo, schermata, diagramma, Parallelo&#10;&#10;Il contenuto generato dall&amp;#39;IA potrebbe non essere corretto.">
            <a:extLst>
              <a:ext uri="{FF2B5EF4-FFF2-40B4-BE49-F238E27FC236}">
                <a16:creationId xmlns:a16="http://schemas.microsoft.com/office/drawing/2014/main" id="{8B8FEF1F-6F8E-2CD4-E7F2-38BEC10A2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0962" y="1045929"/>
            <a:ext cx="7201134" cy="4443310"/>
          </a:xfrm>
          <a:prstGeom prst="rect">
            <a:avLst/>
          </a:prstGeom>
        </p:spPr>
      </p:pic>
      <p:pic>
        <p:nvPicPr>
          <p:cNvPr id="6" name="Immagine 5" descr="Immagine che contiene testo, logo, Carattere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472E63EE-52C0-8392-D5E7-10648DF9E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1" y="3140110"/>
            <a:ext cx="3181979" cy="31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6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4FF77-7574-1907-8E6D-84051072F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C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D18877B-D787-FE46-7F16-58D72DC569EA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3600" dirty="0">
                <a:solidFill>
                  <a:srgbClr val="FFFFFF"/>
                </a:solidFill>
              </a:rPr>
              <a:t>I Moduli</a:t>
            </a:r>
          </a:p>
        </p:txBody>
      </p:sp>
      <p:pic>
        <p:nvPicPr>
          <p:cNvPr id="2" name="Immagine 1" descr="Immagine che contiene diagramma, Piano, testo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A49D057F-9D96-B404-004D-FF6864EB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596" y="1746475"/>
            <a:ext cx="6798082" cy="33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1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23C7F-3573-C2E4-8817-B4C26798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36438A-2870-A6E1-6964-D452E5DDB9B8}"/>
              </a:ext>
            </a:extLst>
          </p:cNvPr>
          <p:cNvSpPr txBox="1"/>
          <p:nvPr/>
        </p:nvSpPr>
        <p:spPr>
          <a:xfrm>
            <a:off x="102830" y="2799654"/>
            <a:ext cx="3859571" cy="3131051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3200" dirty="0">
                <a:solidFill>
                  <a:srgbClr val="FFFFFF"/>
                </a:solidFill>
              </a:rPr>
              <a:t>A chi </a:t>
            </a:r>
            <a:r>
              <a:rPr lang="en-US" sz="3200" err="1">
                <a:solidFill>
                  <a:srgbClr val="FFFFFF"/>
                </a:solidFill>
              </a:rPr>
              <a:t>si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err="1">
                <a:solidFill>
                  <a:srgbClr val="FFFFFF"/>
                </a:solidFill>
              </a:rPr>
              <a:t>rivolge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b="1" err="1">
                <a:solidFill>
                  <a:srgbClr val="FFAA17"/>
                </a:solidFill>
              </a:rPr>
              <a:t>FutureForgeGear</a:t>
            </a:r>
            <a:r>
              <a:rPr lang="en-US" sz="3200" b="1" dirty="0">
                <a:solidFill>
                  <a:srgbClr val="FFFFFF"/>
                </a:solidFill>
              </a:rPr>
              <a:t> </a:t>
            </a:r>
            <a:r>
              <a:rPr lang="en-US" sz="32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2" name="Immagine 1" descr="Immagine che contiene linea, diagramma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08691F3A-1D79-2A7E-CC82-B2E91A8B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930705"/>
            <a:ext cx="6798082" cy="49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4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A1FF9-EFB6-8831-407E-BA02842E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33E697-2C47-4EB2-C853-C426C0FEC272}"/>
              </a:ext>
            </a:extLst>
          </p:cNvPr>
          <p:cNvSpPr txBox="1"/>
          <p:nvPr/>
        </p:nvSpPr>
        <p:spPr>
          <a:xfrm>
            <a:off x="949047" y="643466"/>
            <a:ext cx="2771273" cy="54620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CLIENTE GUEST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BCBFE8-B58B-4C19-0FE3-A06132DAAB35}"/>
              </a:ext>
            </a:extLst>
          </p:cNvPr>
          <p:cNvSpPr txBox="1"/>
          <p:nvPr/>
        </p:nvSpPr>
        <p:spPr>
          <a:xfrm>
            <a:off x="4428565" y="643466"/>
            <a:ext cx="6818427" cy="5470462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Il cliente guest, ovvero un utente non autenticato, ha accesso limitato alle funzionalità del sistema. </a:t>
            </a: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In particolare, può:</a:t>
            </a: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 marL="228600" lvl="0" indent="-2286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1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Visualizzare i prodotti</a:t>
            </a: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disponibili nel catalogo senza restrizioni.</a:t>
            </a: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 marL="228600" lvl="0" indent="-2286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1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Aggiungere elementi al carrello</a:t>
            </a: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, permettendogli di selezionare prodotti di interesse prima della registrazione.</a:t>
            </a: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 marL="228600" lvl="0" indent="-2286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1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Registrarsi</a:t>
            </a: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per creare un account e ottenere l’accesso completo alle funzionalità della piattaforma, come la gestione degli ordini e il completamento degli acquisti.</a:t>
            </a:r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4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magine 2" descr="Immagine che contiene cartone animato, illustrazione, clipart&#10;&#10;Il contenuto generato dall&amp;#39;IA potrebbe non essere corretto.">
            <a:extLst>
              <a:ext uri="{FF2B5EF4-FFF2-40B4-BE49-F238E27FC236}">
                <a16:creationId xmlns:a16="http://schemas.microsoft.com/office/drawing/2014/main" id="{74AAA40B-A55F-C658-4D1F-9536C0FF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7704" y="1008547"/>
            <a:ext cx="7307580" cy="4328160"/>
          </a:xfrm>
          <a:prstGeom prst="rect">
            <a:avLst/>
          </a:prstGeom>
        </p:spPr>
      </p:pic>
      <p:sp>
        <p:nvSpPr>
          <p:cNvPr id="9" name="Cerchio vuoto 8">
            <a:extLst>
              <a:ext uri="{FF2B5EF4-FFF2-40B4-BE49-F238E27FC236}">
                <a16:creationId xmlns:a16="http://schemas.microsoft.com/office/drawing/2014/main" id="{1CFB89E6-5CD0-30AF-579D-2D7E29348322}"/>
              </a:ext>
            </a:extLst>
          </p:cNvPr>
          <p:cNvSpPr/>
          <p:nvPr/>
        </p:nvSpPr>
        <p:spPr>
          <a:xfrm>
            <a:off x="8196262" y="1463675"/>
            <a:ext cx="3106422" cy="3103309"/>
          </a:xfrm>
          <a:prstGeom prst="ellipse">
            <a:avLst/>
          </a:prstGeom>
          <a:solidFill>
            <a:srgbClr val="FFAA17"/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D50A94D-228F-AF1B-8E54-01878D6AD16D}"/>
              </a:ext>
            </a:extLst>
          </p:cNvPr>
          <p:cNvSpPr/>
          <p:nvPr/>
        </p:nvSpPr>
        <p:spPr>
          <a:xfrm>
            <a:off x="8304064" y="1558073"/>
            <a:ext cx="2887566" cy="2915357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45DA8C-69EB-6795-0027-E3F306366A68}"/>
              </a:ext>
            </a:extLst>
          </p:cNvPr>
          <p:cNvSpPr txBox="1"/>
          <p:nvPr/>
        </p:nvSpPr>
        <p:spPr>
          <a:xfrm>
            <a:off x="8857703" y="2722995"/>
            <a:ext cx="1788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dirty="0"/>
              <a:t>0. Cosa?</a:t>
            </a:r>
          </a:p>
        </p:txBody>
      </p:sp>
    </p:spTree>
    <p:extLst>
      <p:ext uri="{BB962C8B-B14F-4D97-AF65-F5344CB8AC3E}">
        <p14:creationId xmlns:p14="http://schemas.microsoft.com/office/powerpoint/2010/main" val="649094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8354C-BD7C-2707-AC85-A0B38AC77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EF0826-11E3-27CE-EF97-AEE013EAECA5}"/>
              </a:ext>
            </a:extLst>
          </p:cNvPr>
          <p:cNvSpPr txBox="1"/>
          <p:nvPr/>
        </p:nvSpPr>
        <p:spPr>
          <a:xfrm>
            <a:off x="0" y="1946869"/>
            <a:ext cx="6096000" cy="641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4977"/>
              </a:lnSpc>
            </a:pPr>
            <a:r>
              <a:rPr lang="it-IT" sz="2000" b="0" i="0" u="none" strike="noStrike" baseline="0" dirty="0">
                <a:latin typeface="Aptos"/>
                <a:ea typeface="Arial"/>
                <a:cs typeface="Arial"/>
              </a:rPr>
              <a:t>Il sistema deve permettere la registrazione dell'utente</a:t>
            </a:r>
            <a:r>
              <a:rPr lang="en-US" sz="2000" b="0" i="0" dirty="0">
                <a:latin typeface="Aptos"/>
                <a:ea typeface="Arial"/>
                <a:cs typeface="Arial"/>
              </a:rPr>
              <a:t>​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B60D2D-8548-5DB2-F5DF-F75AC647682F}"/>
              </a:ext>
            </a:extLst>
          </p:cNvPr>
          <p:cNvSpPr txBox="1"/>
          <p:nvPr/>
        </p:nvSpPr>
        <p:spPr>
          <a:xfrm>
            <a:off x="644769" y="1107915"/>
            <a:ext cx="6096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l"/>
            <a:r>
              <a:rPr lang="it-IT" sz="4800" dirty="0">
                <a:solidFill>
                  <a:srgbClr val="FFAA17"/>
                </a:solidFill>
                <a:latin typeface="Aptos Display"/>
                <a:cs typeface="Arial"/>
              </a:rPr>
              <a:t>Registrazione</a:t>
            </a:r>
            <a:endParaRPr lang="en-US" sz="2000" dirty="0">
              <a:solidFill>
                <a:srgbClr val="FFAA17"/>
              </a:solidFill>
              <a:latin typeface="Aptos"/>
              <a:cs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A5E860-87D6-B5CF-90B5-7C3FB775E622}"/>
              </a:ext>
            </a:extLst>
          </p:cNvPr>
          <p:cNvSpPr txBox="1"/>
          <p:nvPr/>
        </p:nvSpPr>
        <p:spPr>
          <a:xfrm>
            <a:off x="7887515" y="280517"/>
            <a:ext cx="3986288" cy="1900520"/>
          </a:xfrm>
          <a:prstGeom prst="rect">
            <a:avLst/>
          </a:prstGeom>
          <a:solidFill>
            <a:srgbClr val="FFAA17"/>
          </a:solidFill>
          <a:ln>
            <a:solidFill>
              <a:schemeClr val="tx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RF10 : Visualizzazione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profilo</a:t>
            </a:r>
            <a:r>
              <a:rPr lang="en-US" sz="2000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Il </a:t>
            </a:r>
            <a:r>
              <a:rPr lang="en-US" sz="2000" i="0" u="none" strike="noStrike" baseline="0" err="1">
                <a:solidFill>
                  <a:schemeClr val="bg1"/>
                </a:solidFill>
                <a:ea typeface="+mn-lt"/>
                <a:cs typeface="+mn-lt"/>
              </a:rPr>
              <a:t>sistema</a:t>
            </a:r>
            <a:r>
              <a:rPr lang="en-US" sz="2000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i="0" u="none" strike="noStrike" baseline="0" err="1">
                <a:solidFill>
                  <a:schemeClr val="bg1"/>
                </a:solidFill>
                <a:ea typeface="+mn-lt"/>
                <a:cs typeface="+mn-lt"/>
              </a:rPr>
              <a:t>deve</a:t>
            </a:r>
            <a:r>
              <a:rPr lang="en-US" sz="2000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i="0" u="none" strike="noStrike" baseline="0" err="1">
                <a:solidFill>
                  <a:schemeClr val="bg1"/>
                </a:solidFill>
                <a:ea typeface="+mn-lt"/>
                <a:cs typeface="+mn-lt"/>
              </a:rPr>
              <a:t>permettere</a:t>
            </a:r>
            <a:r>
              <a:rPr lang="en-US" sz="2000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000" i="0" u="none" strike="noStrike" baseline="0" err="1">
                <a:solidFill>
                  <a:schemeClr val="bg1"/>
                </a:solidFill>
                <a:ea typeface="+mn-lt"/>
                <a:cs typeface="+mn-lt"/>
              </a:rPr>
              <a:t>qualsiasi</a:t>
            </a:r>
            <a:r>
              <a:rPr lang="en-US" sz="2000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i="0" u="none" strike="noStrike" baseline="0" err="1">
                <a:solidFill>
                  <a:schemeClr val="bg1"/>
                </a:solidFill>
                <a:ea typeface="+mn-lt"/>
                <a:cs typeface="+mn-lt"/>
              </a:rPr>
              <a:t>utente</a:t>
            </a:r>
            <a:endParaRPr lang="en-US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registrato</a:t>
            </a:r>
            <a:r>
              <a:rPr lang="en-US" sz="2000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 di </a:t>
            </a:r>
            <a:r>
              <a:rPr lang="en-US" sz="2000" i="0" u="none" strike="noStrike" baseline="0" err="1">
                <a:solidFill>
                  <a:schemeClr val="bg1"/>
                </a:solidFill>
                <a:ea typeface="+mn-lt"/>
                <a:cs typeface="+mn-lt"/>
              </a:rPr>
              <a:t>visualizzare</a:t>
            </a:r>
            <a:r>
              <a:rPr lang="en-US" sz="2000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 il proprio </a:t>
            </a:r>
            <a:r>
              <a:rPr lang="en-US" sz="2000" i="0" u="none" strike="noStrike" baseline="0" err="1">
                <a:solidFill>
                  <a:schemeClr val="bg1"/>
                </a:solidFill>
                <a:ea typeface="+mn-lt"/>
                <a:cs typeface="+mn-lt"/>
              </a:rPr>
              <a:t>profilo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lnSpc>
                <a:spcPts val="2074"/>
              </a:lnSpc>
            </a:pPr>
            <a:r>
              <a:rPr lang="en-US" sz="2000" i="0" u="none" strike="noStrike" baseline="0" err="1">
                <a:solidFill>
                  <a:schemeClr val="bg1"/>
                </a:solidFill>
                <a:ea typeface="+mn-lt"/>
                <a:cs typeface="+mn-lt"/>
              </a:rPr>
              <a:t>Priorità</a:t>
            </a:r>
            <a:r>
              <a:rPr lang="en-US" sz="2000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: Alta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ADE80E-7423-0FF3-3CB3-85F7B38B1D21}"/>
              </a:ext>
            </a:extLst>
          </p:cNvPr>
          <p:cNvSpPr txBox="1"/>
          <p:nvPr/>
        </p:nvSpPr>
        <p:spPr>
          <a:xfrm>
            <a:off x="6095998" y="2269106"/>
            <a:ext cx="3043815" cy="2031325"/>
          </a:xfrm>
          <a:prstGeom prst="rect">
            <a:avLst/>
          </a:prstGeom>
          <a:solidFill>
            <a:srgbClr val="FFAA17"/>
          </a:solidFill>
          <a:ln>
            <a:solidFill>
              <a:schemeClr val="tx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RF12: Storico acquisti</a:t>
            </a:r>
            <a:r>
              <a:rPr lang="it-IT" i="0" u="none" strike="noStrike" baseline="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:</a:t>
            </a:r>
            <a:r>
              <a:rPr lang="it-IT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Il sistema </a:t>
            </a:r>
            <a:r>
              <a:rPr lang="it-IT" i="0" u="none" strike="noStrike" baseline="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deve permettere </a:t>
            </a:r>
            <a:r>
              <a:rPr lang="it-IT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all’utente </a:t>
            </a:r>
            <a:r>
              <a:rPr lang="it-IT" i="0" u="none" strike="noStrike" baseline="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di </a:t>
            </a:r>
            <a:r>
              <a:rPr lang="it-IT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tenere traccia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degli acquisti effettuati tramite una sezione "Storico ordini" nel </a:t>
            </a:r>
            <a:r>
              <a:rPr lang="it-IT" i="0" u="none" strike="noStrike" baseline="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profilo</a:t>
            </a:r>
            <a:r>
              <a:rPr lang="it-IT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latin typeface="Aptos"/>
            </a:endParaRPr>
          </a:p>
          <a:p>
            <a:pPr algn="ctr"/>
            <a:r>
              <a:rPr lang="it-IT" i="0" u="none" strike="noStrike" baseline="0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Priorità:</a:t>
            </a:r>
            <a:r>
              <a:rPr lang="it-IT" dirty="0">
                <a:solidFill>
                  <a:schemeClr val="bg1"/>
                </a:solidFill>
                <a:latin typeface="Aptos"/>
                <a:ea typeface="+mn-lt"/>
                <a:cs typeface="+mn-lt"/>
              </a:rPr>
              <a:t> Alta</a:t>
            </a:r>
            <a:endParaRPr lang="it-IT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D47808-3D76-F443-12AE-08EFCB009508}"/>
              </a:ext>
            </a:extLst>
          </p:cNvPr>
          <p:cNvSpPr txBox="1"/>
          <p:nvPr/>
        </p:nvSpPr>
        <p:spPr>
          <a:xfrm>
            <a:off x="7299302" y="4391967"/>
            <a:ext cx="4574499" cy="2031325"/>
          </a:xfrm>
          <a:prstGeom prst="rect">
            <a:avLst/>
          </a:prstGeom>
          <a:solidFill>
            <a:srgbClr val="FFAA17"/>
          </a:solidFill>
          <a:ln>
            <a:solidFill>
              <a:schemeClr val="tx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ptos"/>
              </a:rPr>
              <a:t>NFR 4(Accesso rapido): </a:t>
            </a: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Accesso rapido sezioni profilo: Gli utenti registrati devono accedere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facilmente alle sezioni chiave (</a:t>
            </a:r>
            <a:r>
              <a:rPr lang="it-IT" i="0" u="none" strike="noStrike" baseline="0" dirty="0">
                <a:solidFill>
                  <a:schemeClr val="bg1"/>
                </a:solidFill>
                <a:ea typeface="+mn-lt"/>
                <a:cs typeface="+mn-lt"/>
              </a:rPr>
              <a:t>profilo</a:t>
            </a:r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, ordini, indirizzi) dalla barra di</a:t>
            </a:r>
          </a:p>
          <a:p>
            <a:r>
              <a:rPr lang="it-IT" dirty="0">
                <a:solidFill>
                  <a:schemeClr val="bg1"/>
                </a:solidFill>
                <a:ea typeface="+mn-lt"/>
                <a:cs typeface="+mn-lt"/>
              </a:rPr>
              <a:t>navigazione</a:t>
            </a:r>
            <a:r>
              <a:rPr lang="it-IT" i="0" u="none" strike="noStrike" baseline="0" dirty="0">
                <a:solidFill>
                  <a:schemeClr val="bg1"/>
                </a:solidFill>
                <a:latin typeface="Aptos"/>
              </a:rPr>
              <a:t>;</a:t>
            </a:r>
            <a:endParaRPr lang="en-US" i="0" dirty="0">
              <a:solidFill>
                <a:schemeClr val="bg1"/>
              </a:solidFill>
              <a:latin typeface="Aptos"/>
            </a:endParaRPr>
          </a:p>
          <a:p>
            <a:r>
              <a:rPr lang="it-IT" i="0" u="none" strike="noStrike" baseline="0" dirty="0">
                <a:solidFill>
                  <a:schemeClr val="bg1"/>
                </a:solidFill>
                <a:latin typeface="Aptos"/>
              </a:rPr>
              <a:t>Priorità: Alta.</a:t>
            </a:r>
            <a:endParaRPr lang="en-US" dirty="0">
              <a:solidFill>
                <a:schemeClr val="bg1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28927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95CCF-397F-77CA-91E7-7671BA89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4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D1EBFF-0A47-8845-CD37-239B3FC5995C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0" i="0" u="none" strike="noStrike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 ruoli effettivi che si possono registrare e operano sul sito:</a:t>
            </a:r>
            <a:endParaRPr lang="en-US" sz="37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FFB89EEC-2A51-3F3F-95BD-2771261D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1616901"/>
            <a:ext cx="6275667" cy="36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6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B154B-2343-247B-39DE-E3E84018F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5D74DD-42C0-BB34-3CC5-3775FF73845D}"/>
              </a:ext>
            </a:extLst>
          </p:cNvPr>
          <p:cNvSpPr txBox="1"/>
          <p:nvPr/>
        </p:nvSpPr>
        <p:spPr>
          <a:xfrm>
            <a:off x="739707" y="643466"/>
            <a:ext cx="2980613" cy="54704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u="none" strike="noStrike" spc="-5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Passi per la </a:t>
            </a:r>
            <a:r>
              <a:rPr lang="en-US" sz="3600" b="1" i="0" u="none" strike="noStrike" spc="-50" dirty="0" err="1">
                <a:solidFill>
                  <a:srgbClr val="FFAA17"/>
                </a:solidFill>
                <a:latin typeface="+mj-lt"/>
                <a:ea typeface="+mj-ea"/>
                <a:cs typeface="+mj-cs"/>
              </a:rPr>
              <a:t>registrazione</a:t>
            </a:r>
            <a:endParaRPr lang="en-US" sz="3600" b="1" spc="-50" dirty="0">
              <a:solidFill>
                <a:srgbClr val="FFAA17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75A141-82A8-5080-1B54-B34C76349672}"/>
              </a:ext>
            </a:extLst>
          </p:cNvPr>
          <p:cNvSpPr txBox="1"/>
          <p:nvPr/>
        </p:nvSpPr>
        <p:spPr>
          <a:xfrm>
            <a:off x="4470433" y="936543"/>
            <a:ext cx="6818427" cy="5470462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l'utente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ha un account,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allora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può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inserire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suoi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mostrato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il form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registrazione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lvl="0" indent="-2286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L'utente visualizza un form dove inserire i vari dati, come: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     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1.Nome;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  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2.Cognome;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 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3.Indirizzo; 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 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4.Email;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 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5.Password;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Dopo aver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compilato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campi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viene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sottomesso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il form e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validato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la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registrazione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buon fine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ridireziona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alla home,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altrimenti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richiede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reinserire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dove ci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sono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ambiguità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63054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C4B09F-B6B2-E0D9-3ED4-83F9222D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5A5F55F-E617-41F5-28FC-6D17006A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00" r="80" b="-155"/>
          <a:stretch>
            <a:fillRect/>
          </a:stretch>
        </p:blipFill>
        <p:spPr>
          <a:xfrm rot="5400000">
            <a:off x="2646219" y="-2693990"/>
            <a:ext cx="6855874" cy="12190571"/>
          </a:xfrm>
          <a:prstGeom prst="rect">
            <a:avLst/>
          </a:prstGeom>
        </p:spPr>
      </p:pic>
      <p:pic>
        <p:nvPicPr>
          <p:cNvPr id="2" name="Immagine 1" descr="Immagine che contiene testo, schermata, software, Icona del computer&#10;&#10;Il contenuto generato dall&amp;#39;IA potrebbe non essere corretto.">
            <a:extLst>
              <a:ext uri="{FF2B5EF4-FFF2-40B4-BE49-F238E27FC236}">
                <a16:creationId xmlns:a16="http://schemas.microsoft.com/office/drawing/2014/main" id="{DD6419D1-7A2D-AEB7-282C-5840BAF6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70" r="30624" b="-496"/>
          <a:stretch>
            <a:fillRect/>
          </a:stretch>
        </p:blipFill>
        <p:spPr>
          <a:xfrm>
            <a:off x="1870365" y="222390"/>
            <a:ext cx="4842192" cy="6240059"/>
          </a:xfrm>
          <a:prstGeom prst="rect">
            <a:avLst/>
          </a:prstGeom>
        </p:spPr>
      </p:pic>
      <p:pic>
        <p:nvPicPr>
          <p:cNvPr id="3" name="Immagine 2" descr="Immagine che contiene testo, schermata, numero, metro&#10;&#10;Il contenuto generato dall&amp;#39;IA potrebbe non essere corretto.">
            <a:extLst>
              <a:ext uri="{FF2B5EF4-FFF2-40B4-BE49-F238E27FC236}">
                <a16:creationId xmlns:a16="http://schemas.microsoft.com/office/drawing/2014/main" id="{E6CB8B87-BF5B-1CF7-B11D-09FC7D0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59" r="35339"/>
          <a:stretch>
            <a:fillRect/>
          </a:stretch>
        </p:blipFill>
        <p:spPr>
          <a:xfrm>
            <a:off x="6715506" y="224034"/>
            <a:ext cx="3602187" cy="62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egnaposto contenuto 6">
            <a:extLst>
              <a:ext uri="{FF2B5EF4-FFF2-40B4-BE49-F238E27FC236}">
                <a16:creationId xmlns:a16="http://schemas.microsoft.com/office/drawing/2014/main" id="{EF6189D1-344E-A7F9-4CF6-FD56DA430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it-IT" sz="1800">
                <a:solidFill>
                  <a:srgbClr val="FFFFFF"/>
                </a:solidFill>
              </a:rPr>
              <a:t>Il sistema deve permettere la memorizzazione di un utente;</a:t>
            </a:r>
          </a:p>
        </p:txBody>
      </p:sp>
      <p:pic>
        <p:nvPicPr>
          <p:cNvPr id="5" name="Immagine 4" descr="Immagine che contiene testo, schermata, schermo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DA00D03A-A613-7CE3-2DA3-CB926609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2094876"/>
            <a:ext cx="6798082" cy="26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67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978AE6-F48F-5F52-A1B3-45D066FDF908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Validazione dati;</a:t>
            </a:r>
          </a:p>
          <a:p>
            <a:pPr marL="285750" indent="-2286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Memorizzazione persistente dell'utente nel db;</a:t>
            </a:r>
          </a:p>
        </p:txBody>
      </p:sp>
      <p:pic>
        <p:nvPicPr>
          <p:cNvPr id="4" name="Segnaposto contenuto 3" descr="Immagine che contiene testo, diagramma, linea, Paralle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F2505C5B-07E3-797F-E23B-182500587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2017" y="1814456"/>
            <a:ext cx="6798082" cy="32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1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C32036-F5CE-7549-5DF0-AE15208A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750954-A3C8-92E7-493F-590F1E4B3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DE0D1F-2E6A-5035-17E3-41299B6C2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303A4B-A5E6-D2E2-E3AD-2645DACA6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DBA7E3-57F9-546B-47E8-20A72A220831}"/>
              </a:ext>
            </a:extLst>
          </p:cNvPr>
          <p:cNvSpPr txBox="1"/>
          <p:nvPr/>
        </p:nvSpPr>
        <p:spPr>
          <a:xfrm>
            <a:off x="279157" y="643466"/>
            <a:ext cx="3441163" cy="54704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CLIENTE  AUTENTICATO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8F17C-7F79-7B24-CA09-C366343B7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0EFBBF-99B2-4386-BF70-93FC8FC23B2F}"/>
              </a:ext>
            </a:extLst>
          </p:cNvPr>
          <p:cNvSpPr txBox="1"/>
          <p:nvPr/>
        </p:nvSpPr>
        <p:spPr>
          <a:xfrm>
            <a:off x="4848330" y="1720780"/>
            <a:ext cx="6096000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2488"/>
              </a:lnSpc>
            </a:pPr>
            <a:r>
              <a:rPr lang="it-IT" sz="2400" b="0" i="0" u="none" strike="noStrike" baseline="0" dirty="0">
                <a:latin typeface="Aptos"/>
              </a:rPr>
              <a:t>Un cliente autenticato è un utente che ha effettuato l’accesso al sistema. </a:t>
            </a:r>
            <a:r>
              <a:rPr lang="en-US" sz="2400" b="0" i="0" dirty="0">
                <a:latin typeface="Aptos"/>
              </a:rPr>
              <a:t>​</a:t>
            </a:r>
          </a:p>
          <a:p>
            <a:pPr algn="l" rtl="0">
              <a:lnSpc>
                <a:spcPts val="2488"/>
              </a:lnSpc>
            </a:pPr>
            <a:r>
              <a:rPr lang="it-IT" sz="2400" b="0" i="0" dirty="0">
                <a:latin typeface="Aptos"/>
              </a:rPr>
              <a:t>​</a:t>
            </a:r>
          </a:p>
          <a:p>
            <a:pPr algn="l" rtl="0">
              <a:lnSpc>
                <a:spcPts val="2488"/>
              </a:lnSpc>
            </a:pPr>
            <a:r>
              <a:rPr lang="it-IT" sz="2400" b="0" i="0" u="none" strike="noStrike" baseline="0" dirty="0">
                <a:latin typeface="Aptos"/>
              </a:rPr>
              <a:t>Rispetto al cliente guest, ha accesso a funzionalità aggiuntive, tra cui:</a:t>
            </a:r>
            <a:r>
              <a:rPr lang="en-US" sz="2400" b="0" i="0" dirty="0">
                <a:latin typeface="Aptos"/>
              </a:rPr>
              <a:t>​</a:t>
            </a:r>
          </a:p>
          <a:p>
            <a:pPr>
              <a:lnSpc>
                <a:spcPts val="2488"/>
              </a:lnSpc>
            </a:pPr>
            <a:endParaRPr lang="en-US" sz="2400" dirty="0">
              <a:latin typeface="Aptos"/>
              <a:ea typeface="Arial"/>
              <a:cs typeface="Arial"/>
            </a:endParaRPr>
          </a:p>
          <a:p>
            <a:pPr marL="228600" lvl="0" indent="-228600" algn="l" rtl="0">
              <a:lnSpc>
                <a:spcPts val="2488"/>
              </a:lnSpc>
              <a:buFont typeface="Arial,Sans-Serif"/>
              <a:buChar char="•"/>
            </a:pPr>
            <a:r>
              <a:rPr lang="it-IT" sz="2400" b="1" i="0" u="none" strike="noStrike" baseline="0" dirty="0">
                <a:latin typeface="Aptos"/>
                <a:ea typeface="Arial"/>
                <a:cs typeface="Arial"/>
              </a:rPr>
              <a:t>Effettuare il login</a:t>
            </a:r>
            <a:r>
              <a:rPr lang="it-IT" sz="2400" b="0" i="0" u="none" strike="noStrike" baseline="0" dirty="0">
                <a:latin typeface="Aptos"/>
                <a:ea typeface="Arial"/>
                <a:cs typeface="Arial"/>
              </a:rPr>
              <a:t>, accedendo al proprio account personale.</a:t>
            </a:r>
            <a:r>
              <a:rPr lang="it-IT" sz="2400" b="0" i="0" dirty="0">
                <a:latin typeface="Aptos"/>
                <a:ea typeface="Arial"/>
                <a:cs typeface="Arial"/>
              </a:rPr>
              <a:t>​</a:t>
            </a:r>
          </a:p>
          <a:p>
            <a:pPr marL="228600" indent="-228600">
              <a:lnSpc>
                <a:spcPts val="2488"/>
              </a:lnSpc>
              <a:buFont typeface="Arial,Sans-Serif"/>
              <a:buChar char="•"/>
            </a:pPr>
            <a:endParaRPr lang="it-IT" sz="2400" dirty="0">
              <a:latin typeface="Aptos"/>
              <a:ea typeface="Arial"/>
              <a:cs typeface="Arial"/>
            </a:endParaRPr>
          </a:p>
          <a:p>
            <a:pPr marL="228600" lvl="0" indent="-228600" algn="l" rtl="0">
              <a:lnSpc>
                <a:spcPts val="2488"/>
              </a:lnSpc>
              <a:buFont typeface="Arial,Sans-Serif"/>
              <a:buChar char="•"/>
            </a:pPr>
            <a:r>
              <a:rPr lang="it-IT" sz="2400" b="1" i="0" u="none" strike="noStrike" baseline="0" dirty="0">
                <a:latin typeface="Aptos"/>
                <a:ea typeface="Arial"/>
                <a:cs typeface="Arial"/>
              </a:rPr>
              <a:t>Effettuare ordini</a:t>
            </a:r>
            <a:r>
              <a:rPr lang="it-IT" sz="2400" b="0" i="0" u="none" strike="noStrike" baseline="0" dirty="0">
                <a:latin typeface="Aptos"/>
                <a:ea typeface="Arial"/>
                <a:cs typeface="Arial"/>
              </a:rPr>
              <a:t>, completando l’acquisto dei prodotti selezionati.</a:t>
            </a:r>
            <a:r>
              <a:rPr lang="it-IT" sz="2400" b="0" i="0" dirty="0">
                <a:latin typeface="Aptos"/>
                <a:ea typeface="Arial"/>
                <a:cs typeface="Arial"/>
              </a:rPr>
              <a:t>​</a:t>
            </a:r>
          </a:p>
          <a:p>
            <a:pPr algn="l" rtl="0">
              <a:lnSpc>
                <a:spcPts val="2488"/>
              </a:lnSpc>
            </a:pPr>
            <a:endParaRPr lang="it-IT" b="0" i="0" dirty="0"/>
          </a:p>
          <a:p>
            <a:endParaRPr dirty="0"/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493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BC696-197E-5F53-5EE2-2CD3EED7D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463F2-16E4-BC35-0D91-EC1ACD8C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>
                <a:solidFill>
                  <a:srgbClr val="FFAA17"/>
                </a:solidFill>
              </a:rPr>
              <a:t>Login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6EF40AE-9193-721F-E0E7-A87A2A137E81}"/>
              </a:ext>
            </a:extLst>
          </p:cNvPr>
          <p:cNvSpPr/>
          <p:nvPr/>
        </p:nvSpPr>
        <p:spPr>
          <a:xfrm>
            <a:off x="6093611" y="2406168"/>
            <a:ext cx="4350878" cy="1142484"/>
          </a:xfrm>
          <a:prstGeom prst="rect">
            <a:avLst/>
          </a:prstGeom>
          <a:solidFill>
            <a:srgbClr val="FFAA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Aptos"/>
                <a:ea typeface="+mn-lt"/>
                <a:cs typeface="+mn-lt"/>
              </a:rPr>
              <a:t>NFR 6:</a:t>
            </a:r>
            <a:r>
              <a:rPr lang="it-IT">
                <a:solidFill>
                  <a:schemeClr val="tx1"/>
                </a:solidFill>
                <a:latin typeface="Avenir Next LT Pro"/>
                <a:ea typeface="+mn-lt"/>
                <a:cs typeface="+mn-lt"/>
              </a:rPr>
              <a:t>Il sistema deve garantire autorizzazioni corrette</a:t>
            </a:r>
            <a:endParaRPr lang="en-US">
              <a:solidFill>
                <a:schemeClr val="tx1"/>
              </a:solidFill>
              <a:latin typeface="Avenir Next LT Pro"/>
              <a:ea typeface="+mn-lt"/>
              <a:cs typeface="+mn-lt"/>
            </a:endParaRPr>
          </a:p>
          <a:p>
            <a:pPr algn="ctr"/>
            <a:r>
              <a:rPr lang="it-IT">
                <a:solidFill>
                  <a:schemeClr val="tx1"/>
                </a:solidFill>
                <a:latin typeface="Avenir Next LT Pro"/>
                <a:ea typeface="+mn-lt"/>
                <a:cs typeface="+mn-lt"/>
              </a:rPr>
              <a:t>(aree accessibili solo ai ruoli autorizzati: magazziniere/gestore/fornitore).</a:t>
            </a:r>
            <a:endParaRPr lang="en-US">
              <a:solidFill>
                <a:schemeClr val="tx1"/>
              </a:solidFill>
              <a:latin typeface="Avenir Next LT Pro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59F679-0234-7459-DB88-C0B5C0EFF095}"/>
              </a:ext>
            </a:extLst>
          </p:cNvPr>
          <p:cNvSpPr txBox="1"/>
          <p:nvPr/>
        </p:nvSpPr>
        <p:spPr>
          <a:xfrm>
            <a:off x="641684" y="2974474"/>
            <a:ext cx="6096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0" i="0" u="none" strike="noStrike" baseline="0" dirty="0">
                <a:solidFill>
                  <a:schemeClr val="bg1"/>
                </a:solidFill>
                <a:latin typeface="Aptos"/>
                <a:ea typeface="Aptos"/>
                <a:cs typeface="Aptos"/>
              </a:rPr>
              <a:t>Il sistema deve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225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rgbClr val="FFAA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85CBED-B958-96D4-163F-FD26D1C9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97"/>
          <a:stretch/>
        </p:blipFill>
        <p:spPr>
          <a:xfrm>
            <a:off x="1848855" y="905933"/>
            <a:ext cx="8526294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9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C66E63-EC97-22EA-6692-EA927A14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computer, schermata, interno, arredo&#10;&#10;Il contenuto generato dall&amp;#39;IA potrebbe non essere corretto.">
            <a:extLst>
              <a:ext uri="{FF2B5EF4-FFF2-40B4-BE49-F238E27FC236}">
                <a16:creationId xmlns:a16="http://schemas.microsoft.com/office/drawing/2014/main" id="{594E47B7-1276-8A39-31A0-3F82F70BFF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55" r="-2" b="-2"/>
          <a:stretch>
            <a:fillRect/>
          </a:stretch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Immagine 5" descr="Immagine che contiene schermata, Modellazione 3D, Composizione digitale, Software per videogiochi&#10;&#10;Il contenuto generato dall&amp;#39;IA potrebbe non essere corretto.">
            <a:extLst>
              <a:ext uri="{FF2B5EF4-FFF2-40B4-BE49-F238E27FC236}">
                <a16:creationId xmlns:a16="http://schemas.microsoft.com/office/drawing/2014/main" id="{FB690C94-6003-94B3-9E31-F4DFACC4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2" t="-336" r="-346" b="28235"/>
          <a:stretch>
            <a:fillRect/>
          </a:stretch>
        </p:blipFill>
        <p:spPr>
          <a:xfrm>
            <a:off x="4182011" y="3887894"/>
            <a:ext cx="8003078" cy="2974273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5" name="Immagine 4" descr="Immagine che contiene testo, schermata, Carattere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5EF6FA33-0F1D-9746-1151-49706677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08" r="21474" b="-1"/>
          <a:stretch>
            <a:fillRect/>
          </a:stretch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Elemento grafico 9" descr="Freccia in su con riempimento a tinta unita">
            <a:extLst>
              <a:ext uri="{FF2B5EF4-FFF2-40B4-BE49-F238E27FC236}">
                <a16:creationId xmlns:a16="http://schemas.microsoft.com/office/drawing/2014/main" id="{08DBE55C-EC35-7201-8371-BC6C1669C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820000">
            <a:off x="10900063" y="27589"/>
            <a:ext cx="1288473" cy="1309255"/>
          </a:xfrm>
          <a:prstGeom prst="rect">
            <a:avLst/>
          </a:prstGeom>
        </p:spPr>
      </p:pic>
      <p:pic>
        <p:nvPicPr>
          <p:cNvPr id="12" name="Elemento grafico 11" descr="Freccia: rotazione a sinistra con riempimento a tinta unita">
            <a:extLst>
              <a:ext uri="{FF2B5EF4-FFF2-40B4-BE49-F238E27FC236}">
                <a16:creationId xmlns:a16="http://schemas.microsoft.com/office/drawing/2014/main" id="{E752A3EC-8E35-DCD0-5A5D-279A2F13A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420000">
            <a:off x="6269182" y="720437"/>
            <a:ext cx="914400" cy="914400"/>
          </a:xfrm>
          <a:prstGeom prst="rect">
            <a:avLst/>
          </a:prstGeom>
        </p:spPr>
      </p:pic>
      <p:pic>
        <p:nvPicPr>
          <p:cNvPr id="16" name="Elemento grafico 15" descr="Freccia: rotazione a sinistra con riempimento a tinta unita">
            <a:extLst>
              <a:ext uri="{FF2B5EF4-FFF2-40B4-BE49-F238E27FC236}">
                <a16:creationId xmlns:a16="http://schemas.microsoft.com/office/drawing/2014/main" id="{B8FB5094-CF8D-1C55-76E6-5E9F92E70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820000">
            <a:off x="4786745" y="41702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0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790EE04-09E8-61D7-971C-018B0B62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 algn="ctr">
              <a:buAutoNum type="arabicPeriod"/>
            </a:pPr>
            <a:r>
              <a:rPr lang="it-IT" dirty="0"/>
              <a:t>Un Modello di Riferimento</a:t>
            </a:r>
            <a:endParaRPr lang="it-IT"/>
          </a:p>
        </p:txBody>
      </p:sp>
      <p:pic>
        <p:nvPicPr>
          <p:cNvPr id="5" name="Immagine 4" descr="Immagine che contiene testo, schermata, Sito Web, Pubblicità online&#10;&#10;Il contenuto generato dall&amp;#39;IA potrebbe non essere corretto.">
            <a:extLst>
              <a:ext uri="{FF2B5EF4-FFF2-40B4-BE49-F238E27FC236}">
                <a16:creationId xmlns:a16="http://schemas.microsoft.com/office/drawing/2014/main" id="{1DDC94CF-4EBC-AD27-601D-9D4EB811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3" y="2236557"/>
            <a:ext cx="5240973" cy="28719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Immagine 5" descr="Immagine che contiene testo, schermata, grafica, Marchio&#10;&#10;Il contenuto generato dall&amp;#39;IA potrebbe non essere corretto.">
            <a:extLst>
              <a:ext uri="{FF2B5EF4-FFF2-40B4-BE49-F238E27FC236}">
                <a16:creationId xmlns:a16="http://schemas.microsoft.com/office/drawing/2014/main" id="{9472EA82-B21C-B64A-E70E-609F9785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75" y="2238780"/>
            <a:ext cx="5254625" cy="28725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9F15AD-801B-3BED-1190-19DBAE0B042C}"/>
              </a:ext>
            </a:extLst>
          </p:cNvPr>
          <p:cNvSpPr txBox="1"/>
          <p:nvPr/>
        </p:nvSpPr>
        <p:spPr>
          <a:xfrm>
            <a:off x="1729740" y="5791200"/>
            <a:ext cx="19964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3600" dirty="0"/>
              <a:t>Amazon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58A40BE-81E8-2582-9664-8DB4462F60CB}"/>
              </a:ext>
            </a:extLst>
          </p:cNvPr>
          <p:cNvSpPr txBox="1"/>
          <p:nvPr/>
        </p:nvSpPr>
        <p:spPr>
          <a:xfrm>
            <a:off x="7520940" y="5789295"/>
            <a:ext cx="3200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3600" dirty="0"/>
              <a:t>AKInformatica</a:t>
            </a:r>
          </a:p>
        </p:txBody>
      </p:sp>
    </p:spTree>
    <p:extLst>
      <p:ext uri="{BB962C8B-B14F-4D97-AF65-F5344CB8AC3E}">
        <p14:creationId xmlns:p14="http://schemas.microsoft.com/office/powerpoint/2010/main" val="1817900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8D505-FA83-6574-37B8-796DF645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imo piano di una tastiera">
            <a:extLst>
              <a:ext uri="{FF2B5EF4-FFF2-40B4-BE49-F238E27FC236}">
                <a16:creationId xmlns:a16="http://schemas.microsoft.com/office/drawing/2014/main" id="{F9737F46-74A7-89BD-3DF1-C80969FC94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312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504CEE1-AD58-041A-B3BF-968D6726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AA17"/>
                </a:solidFill>
              </a:rPr>
              <a:t>Passi per il login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7690E5-9AC8-2595-19D5-1C527DB2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/>
              <a:t>Se l'utente ha un account, allora può accedere alla sezione di login premendo sul tasto «login», presente sulla barra di navigazione.</a:t>
            </a:r>
          </a:p>
          <a:p>
            <a:pPr>
              <a:lnSpc>
                <a:spcPct val="100000"/>
              </a:lnSpc>
            </a:pPr>
            <a:endParaRPr lang="it-IT" sz="1600"/>
          </a:p>
          <a:p>
            <a:pPr>
              <a:lnSpc>
                <a:spcPct val="100000"/>
              </a:lnSpc>
            </a:pPr>
            <a:r>
              <a:rPr lang="it-IT" sz="1600"/>
              <a:t>L’utente viene reindirizzato ad una pagina dedicata dove visualizza un form con  vari  campi da compilare, come: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/>
              <a:t>         1.Email;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/>
              <a:t>     2.Password;</a:t>
            </a:r>
          </a:p>
          <a:p>
            <a:pPr marL="342900" indent="-342900">
              <a:lnSpc>
                <a:spcPct val="100000"/>
              </a:lnSpc>
            </a:pPr>
            <a:r>
              <a:rPr lang="it-IT" sz="1600"/>
              <a:t>Dopo aver compilato i vari campi, viene sottomesso il form e validato;</a:t>
            </a:r>
          </a:p>
          <a:p>
            <a:pPr marL="342900" indent="-342900">
              <a:lnSpc>
                <a:spcPct val="100000"/>
              </a:lnSpc>
            </a:pPr>
            <a:r>
              <a:rPr lang="it-IT" sz="1600"/>
              <a:t>Se il login va a buon fine l’utente verrà reindirizzato alla home dedicata, altrimenti richiede di reinserire dati dove non sono rispettati i requisiti di compilazione.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/>
          </a:p>
          <a:p>
            <a:pPr marL="0" indent="0">
              <a:lnSpc>
                <a:spcPct val="100000"/>
              </a:lnSpc>
              <a:buNone/>
            </a:pPr>
            <a:endParaRPr lang="it-IT" sz="1600"/>
          </a:p>
          <a:p>
            <a:pPr marL="514350" indent="-514350">
              <a:lnSpc>
                <a:spcPct val="100000"/>
              </a:lnSpc>
            </a:pPr>
            <a:endParaRPr lang="it-IT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9121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575874-A31C-080C-A659-9B71AEA71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rgbClr val="FFAA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B437EB8-E979-D1CF-AC2D-9AFC61AA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41" y="905933"/>
            <a:ext cx="772372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94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93D440-0502-A3D6-2E8A-6E147DF3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solidFill>
                  <a:srgbClr val="FFAA17"/>
                </a:solidFill>
              </a:rPr>
              <a:t>Cart Management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B5A682-33E0-46B8-9FBA-DB14EC9C5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52" y="2998536"/>
            <a:ext cx="4357555" cy="589074"/>
          </a:xfrm>
        </p:spPr>
        <p:txBody>
          <a:bodyPr anchor="ctr">
            <a:normAutofit fontScale="77500" lnSpcReduction="20000"/>
          </a:bodyPr>
          <a:lstStyle/>
          <a:p>
            <a:r>
              <a:rPr lang="it-IT" sz="2200" dirty="0">
                <a:solidFill>
                  <a:schemeClr val="bg1">
                    <a:lumMod val="95000"/>
                  </a:schemeClr>
                </a:solidFill>
              </a:rPr>
              <a:t>Il sistema deve permettere gestire un carrello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B2F84D4-38C1-0A60-99AC-6BC964BC6AB9}"/>
              </a:ext>
            </a:extLst>
          </p:cNvPr>
          <p:cNvSpPr/>
          <p:nvPr/>
        </p:nvSpPr>
        <p:spPr>
          <a:xfrm>
            <a:off x="5127130" y="333098"/>
            <a:ext cx="3530277" cy="11424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ea typeface="+mn-lt"/>
                <a:cs typeface="+mn-lt"/>
              </a:rPr>
              <a:t>RF2: Il sistema deve mostrare nome, la quantità e il prezzo unitario di ciascun articolo nel carrello. Priorità: Alta. 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592ACDC-DEF9-7388-75A8-1132D1E6929D}"/>
              </a:ext>
            </a:extLst>
          </p:cNvPr>
          <p:cNvSpPr/>
          <p:nvPr/>
        </p:nvSpPr>
        <p:spPr>
          <a:xfrm>
            <a:off x="8074277" y="2361362"/>
            <a:ext cx="3967307" cy="11761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tx1"/>
                </a:solidFill>
                <a:ea typeface="+mn-lt"/>
                <a:cs typeface="+mn-lt"/>
              </a:rPr>
              <a:t>RF3: Il sistema deve consentire agli utenti di modificare la quantità di un prodotto o rimuoverlo dal carrello</a:t>
            </a:r>
            <a:r>
              <a:rPr lang="it-IT">
                <a:ea typeface="+mn-lt"/>
                <a:cs typeface="+mn-lt"/>
              </a:rPr>
              <a:t> </a:t>
            </a:r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FF0AEFE-2C03-D8B9-3B70-A6D20093F890}"/>
              </a:ext>
            </a:extLst>
          </p:cNvPr>
          <p:cNvSpPr/>
          <p:nvPr/>
        </p:nvSpPr>
        <p:spPr>
          <a:xfrm>
            <a:off x="5541748" y="4546509"/>
            <a:ext cx="3967307" cy="11761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ea typeface="+mn-lt"/>
                <a:cs typeface="+mn-lt"/>
              </a:rPr>
              <a:t>RF4: Il sistema deve aggiornare automaticamente il totale complessivo quando vengono apportate modifiche al carrello. 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B9C93CB-9C1E-ED8F-BED6-F1F46C71882C}"/>
              </a:ext>
            </a:extLst>
          </p:cNvPr>
          <p:cNvCxnSpPr/>
          <p:nvPr/>
        </p:nvCxnSpPr>
        <p:spPr>
          <a:xfrm>
            <a:off x="8697415" y="1391680"/>
            <a:ext cx="1078070" cy="9240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E2DCCB5-50A3-381D-02CA-1C88A77887E2}"/>
              </a:ext>
            </a:extLst>
          </p:cNvPr>
          <p:cNvCxnSpPr>
            <a:cxnSpLocks/>
          </p:cNvCxnSpPr>
          <p:nvPr/>
        </p:nvCxnSpPr>
        <p:spPr>
          <a:xfrm flipV="1">
            <a:off x="8742238" y="3638035"/>
            <a:ext cx="1033246" cy="868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439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04DC4-A467-DCCF-767A-696F1CF4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2D676-E8B4-6ABE-3276-3C7C729F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04" y="236713"/>
            <a:ext cx="5735670" cy="2777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dirty="0">
                <a:solidFill>
                  <a:srgbClr val="FFAA17"/>
                </a:solidFill>
              </a:rPr>
              <a:t>Cart</a:t>
            </a:r>
            <a:endParaRPr lang="en-US" sz="5400" b="1" kern="1200" dirty="0">
              <a:solidFill>
                <a:srgbClr val="FFAA1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517B06-5AD1-576C-E0CB-448385508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04" y="-131391"/>
            <a:ext cx="7979458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Il </a:t>
            </a:r>
            <a:r>
              <a:rPr lang="en-US" sz="2000" kern="120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sistema</a:t>
            </a:r>
            <a:r>
              <a:rPr lang="en-US" sz="20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deve</a:t>
            </a:r>
            <a:r>
              <a:rPr lang="en-US" sz="20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permettere</a:t>
            </a:r>
            <a:r>
              <a:rPr lang="en-US" sz="20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di </a:t>
            </a:r>
            <a:r>
              <a:rPr lang="en-US" sz="2000" err="1">
                <a:solidFill>
                  <a:schemeClr val="bg1">
                    <a:lumMod val="95000"/>
                  </a:schemeClr>
                </a:solidFill>
              </a:rPr>
              <a:t>gestire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il </a:t>
            </a:r>
            <a:r>
              <a:rPr lang="en-US" sz="2000" err="1">
                <a:solidFill>
                  <a:schemeClr val="bg1">
                    <a:lumMod val="95000"/>
                  </a:schemeClr>
                </a:solidFill>
              </a:rPr>
              <a:t>carrello</a:t>
            </a:r>
            <a:endParaRPr lang="en-US" sz="2000" kern="120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5" name="Immagine 4" descr="Immagine che contiene testo, schermata, Carattere, line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D5393E2-E1A8-E11E-11FA-5DA341B0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63" y="2360570"/>
            <a:ext cx="5078912" cy="3347711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8BD0A5E-AB77-D612-42AA-7A8399EF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032" y="3043171"/>
            <a:ext cx="3031689" cy="1721546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C3AEFA0-871E-F205-E22F-A69BD88814C6}"/>
              </a:ext>
            </a:extLst>
          </p:cNvPr>
          <p:cNvCxnSpPr>
            <a:cxnSpLocks/>
          </p:cNvCxnSpPr>
          <p:nvPr/>
        </p:nvCxnSpPr>
        <p:spPr>
          <a:xfrm>
            <a:off x="5970910" y="3675186"/>
            <a:ext cx="1678122" cy="4630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046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rgbClr val="FFAA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C2AA3C5D-377D-7334-269F-5996C799A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5" r="1" b="1"/>
          <a:stretch/>
        </p:blipFill>
        <p:spPr>
          <a:xfrm>
            <a:off x="1330738" y="905933"/>
            <a:ext cx="956252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00D55-B585-414A-5D03-B7D026464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999674-3769-F390-C459-12D87CEF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75" y="5180796"/>
            <a:ext cx="1549263" cy="125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1" dirty="0">
                <a:solidFill>
                  <a:srgbClr val="FFAA17"/>
                </a:solidFill>
              </a:rPr>
              <a:t>Cart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5291C0-44DB-9E02-41C9-2BFD86709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001" y="5167428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cap="all" spc="200" dirty="0">
                <a:solidFill>
                  <a:srgbClr val="FFFFFF"/>
                </a:solidFill>
              </a:rPr>
              <a:t>Il </a:t>
            </a:r>
            <a:r>
              <a:rPr lang="en-US" sz="1500" cap="all" spc="200" dirty="0" err="1">
                <a:solidFill>
                  <a:srgbClr val="FFFFFF"/>
                </a:solidFill>
              </a:rPr>
              <a:t>sistema</a:t>
            </a:r>
            <a:r>
              <a:rPr lang="en-US" sz="1500" cap="all" spc="200" dirty="0">
                <a:solidFill>
                  <a:srgbClr val="FFFFFF"/>
                </a:solidFill>
              </a:rPr>
              <a:t> </a:t>
            </a:r>
            <a:r>
              <a:rPr lang="en-US" sz="1500" cap="all" spc="200" dirty="0" err="1">
                <a:solidFill>
                  <a:srgbClr val="FFFFFF"/>
                </a:solidFill>
              </a:rPr>
              <a:t>deve</a:t>
            </a:r>
            <a:r>
              <a:rPr lang="en-US" sz="1500" cap="all" spc="200" dirty="0">
                <a:solidFill>
                  <a:srgbClr val="FFFFFF"/>
                </a:solidFill>
              </a:rPr>
              <a:t> </a:t>
            </a:r>
            <a:r>
              <a:rPr lang="en-US" sz="1500" cap="all" spc="200" dirty="0" err="1">
                <a:solidFill>
                  <a:srgbClr val="FFFFFF"/>
                </a:solidFill>
              </a:rPr>
              <a:t>permettere</a:t>
            </a:r>
            <a:r>
              <a:rPr lang="en-US" sz="1500" cap="all" spc="200" dirty="0">
                <a:solidFill>
                  <a:srgbClr val="FFFFFF"/>
                </a:solidFill>
              </a:rPr>
              <a:t> di </a:t>
            </a:r>
            <a:r>
              <a:rPr lang="en-US" sz="1500" cap="all" spc="200" dirty="0" err="1">
                <a:solidFill>
                  <a:srgbClr val="FFFFFF"/>
                </a:solidFill>
              </a:rPr>
              <a:t>gestire</a:t>
            </a:r>
            <a:r>
              <a:rPr lang="en-US" sz="1500" cap="all" spc="200" dirty="0">
                <a:solidFill>
                  <a:srgbClr val="FFFFFF"/>
                </a:solidFill>
              </a:rPr>
              <a:t> un </a:t>
            </a:r>
            <a:r>
              <a:rPr lang="en-US" sz="1500" cap="all" spc="200" dirty="0" err="1">
                <a:solidFill>
                  <a:srgbClr val="FFFFFF"/>
                </a:solidFill>
              </a:rPr>
              <a:t>carrello</a:t>
            </a:r>
          </a:p>
        </p:txBody>
      </p:sp>
      <p:pic>
        <p:nvPicPr>
          <p:cNvPr id="4" name="Immagine 3" descr="Immagine che contiene testo, schermata, schermo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4922B1A-3CC2-A05A-8734-797A4E2D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817181"/>
            <a:ext cx="5130782" cy="3278762"/>
          </a:xfrm>
          <a:prstGeom prst="rect">
            <a:avLst/>
          </a:prstGeom>
        </p:spPr>
      </p:pic>
      <p:pic>
        <p:nvPicPr>
          <p:cNvPr id="5" name="Immagine 4" descr="Immagine che contiene testo, schermata, schermo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8E136C1-38B1-89F8-2D43-0DCAE736F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16" y="643467"/>
            <a:ext cx="5036376" cy="362619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4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69016B-1321-7C6E-E75B-FBC9D1C4B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rgbClr val="FFAA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7D3EBCA-594F-B7DA-260D-99450946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407" y="905933"/>
            <a:ext cx="6461189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51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47EB8-DE96-8023-2735-EDAAFDD1C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rgbClr val="FFAA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 descr="Immagine che contiene testo, diagramma, linea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D95BC832-B76C-87BA-5C1C-9926FEC2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0" y="905933"/>
            <a:ext cx="10130104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82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D6BA3F-9CDA-34B7-DDD0-F6B6B73A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rgbClr val="FFAA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25A5F380-64A7-FA88-5A37-5267BF01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371261"/>
            <a:ext cx="10337292" cy="410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44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9BFE7-ADF5-B080-FFDF-4B008D84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rgbClr val="FFAA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diagramma, schermat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BE368C6A-CA54-41B1-90A9-977B4DDC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309688"/>
            <a:ext cx="100012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59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Warehouse Flat Vector Stock Illustrations – 37,616 Warehouse Flat Vector  Stock Illustrations, Vectors &amp; Clipart - Dreamstime">
            <a:extLst>
              <a:ext uri="{FF2B5EF4-FFF2-40B4-BE49-F238E27FC236}">
                <a16:creationId xmlns:a16="http://schemas.microsoft.com/office/drawing/2014/main" id="{DE94A0AD-9627-C5C6-57CD-EAE45B5D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44043"/>
            <a:ext cx="10905066" cy="46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4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BE2AD-0CEE-A2E9-C423-AC39E8D7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rgbClr val="FFAA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 descr="Immagine che contiene testo, diagramma, schermat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5E6A2233-E056-FA1C-87AD-296C39B6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06" y="905933"/>
            <a:ext cx="908059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1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8000D-6369-FA72-B454-AA5A9747C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FFA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diagramma, schermat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40E0E5A-E695-4F60-F2DC-79C72F8CB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745" y="1531309"/>
            <a:ext cx="10594510" cy="381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24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0B658-1DEA-604F-B78C-87F050CDD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A323B4-4A1F-B1E3-985D-7737F05BB6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588"/>
            <a:ext cx="4899025" cy="965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Acquisto</a:t>
            </a:r>
            <a:r>
              <a:rPr lang="en-US" sz="5400" b="1" dirty="0">
                <a:solidFill>
                  <a:srgbClr val="FFAA17"/>
                </a:solidFill>
              </a:rPr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3B804E-3AA1-2160-6AA8-62EF0EE994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842963"/>
            <a:ext cx="5929313" cy="454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Il </a:t>
            </a:r>
            <a:r>
              <a:rPr lang="en-US" sz="2000" kern="120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sistema</a:t>
            </a:r>
            <a:r>
              <a:rPr lang="en-US" sz="20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deve</a:t>
            </a:r>
            <a:r>
              <a:rPr lang="en-US" sz="20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permettere</a:t>
            </a:r>
            <a:r>
              <a:rPr lang="en-US" sz="20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di </a:t>
            </a:r>
            <a:r>
              <a:rPr lang="en-US" sz="2000" kern="120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effettuare</a:t>
            </a:r>
            <a:r>
              <a:rPr lang="en-US" sz="20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un </a:t>
            </a:r>
            <a:r>
              <a:rPr lang="en-US" sz="2000" kern="120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ordine</a:t>
            </a:r>
            <a:endParaRPr lang="en-US" sz="2000" kern="120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4" name="Immagine 3" descr="Immagine che contiene testo, schermata, Carattere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5354BC7-4D64-2620-0AA6-8E185763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520" r="-427" b="62644"/>
          <a:stretch/>
        </p:blipFill>
        <p:spPr>
          <a:xfrm>
            <a:off x="1088371" y="4463179"/>
            <a:ext cx="2641824" cy="1480457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61F4357-E105-4DCE-2017-5E204C0D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7" t="-23" b="63730"/>
          <a:stretch/>
        </p:blipFill>
        <p:spPr>
          <a:xfrm>
            <a:off x="7695920" y="4647639"/>
            <a:ext cx="2436748" cy="1555587"/>
          </a:xfrm>
          <a:prstGeom prst="rect">
            <a:avLst/>
          </a:prstGeom>
        </p:spPr>
      </p:pic>
      <p:pic>
        <p:nvPicPr>
          <p:cNvPr id="8" name="Immagine 7" descr="Immagine che contiene testo, schermata, Carattere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45C40ED-626D-D13E-695F-D26689A91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8" y="2063844"/>
            <a:ext cx="2934260" cy="1318372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DA23D11-5B1B-DFF0-8EC7-3624AE02CD51}"/>
              </a:ext>
            </a:extLst>
          </p:cNvPr>
          <p:cNvCxnSpPr/>
          <p:nvPr/>
        </p:nvCxnSpPr>
        <p:spPr>
          <a:xfrm flipH="1">
            <a:off x="2410952" y="3391041"/>
            <a:ext cx="39310" cy="1058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6A8317-EFF5-DEA9-02EE-0B5E1D3CA2BA}"/>
              </a:ext>
            </a:extLst>
          </p:cNvPr>
          <p:cNvSpPr txBox="1"/>
          <p:nvPr/>
        </p:nvSpPr>
        <p:spPr>
          <a:xfrm>
            <a:off x="2744179" y="3738219"/>
            <a:ext cx="18019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effettua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B8EE3B2-E8A8-7949-B3EA-37C21A1ABE9D}"/>
              </a:ext>
            </a:extLst>
          </p:cNvPr>
          <p:cNvCxnSpPr/>
          <p:nvPr/>
        </p:nvCxnSpPr>
        <p:spPr>
          <a:xfrm>
            <a:off x="3645853" y="5250573"/>
            <a:ext cx="4041317" cy="8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592F0C7-0085-36B4-F442-11CCD9EC584E}"/>
              </a:ext>
            </a:extLst>
          </p:cNvPr>
          <p:cNvSpPr txBox="1"/>
          <p:nvPr/>
        </p:nvSpPr>
        <p:spPr>
          <a:xfrm>
            <a:off x="4553040" y="464258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>
                <a:solidFill>
                  <a:schemeClr val="bg1"/>
                </a:solidFill>
              </a:rPr>
              <a:t>contiene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BBC331C-B98D-07CD-9B66-5D2788500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651" y="1148043"/>
            <a:ext cx="3448050" cy="561414"/>
          </a:xfrm>
          <a:prstGeom prst="rect">
            <a:avLst/>
          </a:prstGeom>
        </p:spPr>
      </p:pic>
      <p:pic>
        <p:nvPicPr>
          <p:cNvPr id="16" name="Immagine 15" descr="Immagine che contiene testo, Carattere, schermata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7DBDF614-E172-690D-8883-C2AFD035C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371" y="2620496"/>
            <a:ext cx="1981200" cy="11239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30C8CD2-6C1D-96DE-DE6C-CE2DBB94616D}"/>
              </a:ext>
            </a:extLst>
          </p:cNvPr>
          <p:cNvCxnSpPr/>
          <p:nvPr/>
        </p:nvCxnSpPr>
        <p:spPr>
          <a:xfrm flipV="1">
            <a:off x="3659853" y="3771450"/>
            <a:ext cx="1738910" cy="793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431EDAD-E5D3-705D-935A-1A757C016106}"/>
              </a:ext>
            </a:extLst>
          </p:cNvPr>
          <p:cNvCxnSpPr/>
          <p:nvPr/>
        </p:nvCxnSpPr>
        <p:spPr>
          <a:xfrm flipV="1">
            <a:off x="7442921" y="1710391"/>
            <a:ext cx="834363" cy="110430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66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87597-4B85-1EB4-EB7F-D758FFA4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0EF5484-1F18-43F6-B596-CFD1939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0F3B4B1-0E5F-4E0B-ADF8-202569066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magine 30" descr="Immagine che contiene testo, schermata, numer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D8F2018C-5F16-A44B-F81F-7DA4A175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89" y="801793"/>
            <a:ext cx="4422561" cy="524933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03907F0-0940-4D45-AAD0-448D191C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diagramma, testo, Piano, Disegno tecnico&#10;&#10;Il contenuto generato dall&amp;#39;IA potrebbe non essere corretto.">
            <a:extLst>
              <a:ext uri="{FF2B5EF4-FFF2-40B4-BE49-F238E27FC236}">
                <a16:creationId xmlns:a16="http://schemas.microsoft.com/office/drawing/2014/main" id="{A7717616-BCA3-9B58-B7C0-119AED89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73" y="2266867"/>
            <a:ext cx="5127114" cy="23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03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D6E23-F704-3A8E-BD4D-2AF5F03B3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562352-D855-7671-B83A-52DCD196D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0E3D6D-3BFD-3D04-C8A7-63A4CC6A4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72A79F-986E-0D97-A2BB-A047B94E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773CF0-C912-BF13-82CC-78B165670E5C}"/>
              </a:ext>
            </a:extLst>
          </p:cNvPr>
          <p:cNvSpPr txBox="1"/>
          <p:nvPr/>
        </p:nvSpPr>
        <p:spPr>
          <a:xfrm>
            <a:off x="279157" y="643466"/>
            <a:ext cx="3441163" cy="54704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FORNITORE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325E8D-7EDA-D343-F721-2A3B8FFB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003FBE-B5D6-BAFF-A65A-75B00390FC64}"/>
              </a:ext>
            </a:extLst>
          </p:cNvPr>
          <p:cNvSpPr txBox="1"/>
          <p:nvPr/>
        </p:nvSpPr>
        <p:spPr>
          <a:xfrm>
            <a:off x="4848330" y="1720780"/>
            <a:ext cx="6096000" cy="5474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800">
                <a:latin typeface="Aptos"/>
              </a:rPr>
              <a:t>Il ruolo del fornitore sul sistema </a:t>
            </a:r>
            <a:r>
              <a:rPr lang="it-IT" sz="2800" b="0" i="0" u="none" strike="noStrike" baseline="0">
                <a:latin typeface="Aptos"/>
              </a:rPr>
              <a:t>è </a:t>
            </a:r>
            <a:r>
              <a:rPr lang="it-IT" sz="2800">
                <a:latin typeface="Aptos"/>
              </a:rPr>
              <a:t>fondamentale, poiché permette di rifornire i magazzinieri dei prodotti richiesti.</a:t>
            </a:r>
            <a:endParaRPr lang="en-US" sz="280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800">
                <a:latin typeface="Aptos"/>
              </a:rPr>
              <a:t>Sono </a:t>
            </a:r>
            <a:r>
              <a:rPr lang="it-IT" sz="2800">
                <a:latin typeface="Aptos"/>
                <a:cs typeface="Arial"/>
              </a:rPr>
              <a:t>inoltre in grado di inserire nuovi prodotti sul </a:t>
            </a:r>
            <a:r>
              <a:rPr lang="it-IT" sz="2800" b="0" i="0" u="none" strike="noStrike" baseline="0">
                <a:latin typeface="Aptos"/>
              </a:rPr>
              <a:t>sistema.</a:t>
            </a:r>
            <a:endParaRPr lang="en-US" sz="2800" b="0" i="0">
              <a:latin typeface="Apto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it-IT" sz="2800" b="0" i="0" dirty="0">
              <a:latin typeface="Apto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it-IT" sz="2000" dirty="0">
                <a:latin typeface="Aptos"/>
                <a:cs typeface="Arial"/>
              </a:rPr>
              <a:t>Azioni</a:t>
            </a:r>
            <a:r>
              <a:rPr lang="it-IT" sz="2000" b="0" i="0" u="none" strike="noStrike" baseline="0" dirty="0">
                <a:latin typeface="Aptos"/>
              </a:rPr>
              <a:t>:</a:t>
            </a:r>
            <a:endParaRPr lang="en-US" sz="2000" b="0" i="0">
              <a:latin typeface="Aptos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it-IT" sz="2000" dirty="0">
                <a:latin typeface="Aptos"/>
                <a:ea typeface="Arial"/>
                <a:cs typeface="Arial"/>
              </a:rPr>
              <a:t>Accettazione delle richieste di prodotti</a:t>
            </a:r>
            <a:endParaRPr lang="en-US" sz="2000">
              <a:latin typeface="Aptos"/>
              <a:ea typeface="Arial"/>
              <a:cs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it-IT" sz="2000" dirty="0">
                <a:latin typeface="Aptos"/>
                <a:ea typeface="Arial"/>
                <a:cs typeface="Arial"/>
              </a:rPr>
              <a:t>Creazione nuovo prodotto</a:t>
            </a:r>
            <a:endParaRPr lang="en-US" sz="2000">
              <a:latin typeface="Aptos"/>
              <a:ea typeface="Arial"/>
              <a:cs typeface="Arial"/>
            </a:endParaRPr>
          </a:p>
          <a:p>
            <a:pPr lvl="0" algn="l">
              <a:lnSpc>
                <a:spcPts val="2488"/>
              </a:lnSpc>
            </a:pPr>
            <a:endParaRPr lang="en-US" sz="2400" b="0" i="0" dirty="0">
              <a:latin typeface="Aptos"/>
              <a:ea typeface="Arial"/>
              <a:cs typeface="Arial"/>
            </a:endParaRPr>
          </a:p>
          <a:p>
            <a:pPr algn="l" rtl="0">
              <a:lnSpc>
                <a:spcPts val="2488"/>
              </a:lnSpc>
            </a:pPr>
            <a:endParaRPr lang="it-IT" b="0" i="0" dirty="0"/>
          </a:p>
          <a:p>
            <a:endParaRPr dirty="0"/>
          </a:p>
          <a:p>
            <a:pPr algn="ctr"/>
            <a:endParaRPr lang="it-IT" dirty="0"/>
          </a:p>
        </p:txBody>
      </p:sp>
      <p:pic>
        <p:nvPicPr>
          <p:cNvPr id="6" name="Immagine 5" descr="Immagine che contiene testo, schermata, Carattere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3778A7D7-3D71-74B3-F61D-D6D7E54E3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71" y="376093"/>
            <a:ext cx="7978294" cy="8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87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DF855-6BE6-2358-CB09-5D9E04B6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D2392FD5-45D9-3C53-FE37-06BD78A0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20" b="86063"/>
          <a:stretch>
            <a:fillRect/>
          </a:stretch>
        </p:blipFill>
        <p:spPr>
          <a:xfrm>
            <a:off x="3038" y="138"/>
            <a:ext cx="12185925" cy="6855345"/>
          </a:xfrm>
          <a:prstGeom prst="rect">
            <a:avLst/>
          </a:prstGeom>
        </p:spPr>
      </p:pic>
      <p:pic>
        <p:nvPicPr>
          <p:cNvPr id="2" name="Immagine 1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40528416-3452-57A7-8745-87635637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362" y="739872"/>
            <a:ext cx="5948948" cy="3048708"/>
          </a:xfrm>
          <a:prstGeom prst="rect">
            <a:avLst/>
          </a:prstGeom>
        </p:spPr>
      </p:pic>
      <p:pic>
        <p:nvPicPr>
          <p:cNvPr id="4" name="Immagine 3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EE765F0D-B954-5A3A-4E98-A0016523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0" y="4223344"/>
            <a:ext cx="11784263" cy="19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3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2D6958-30DF-D082-6977-2BD37F950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76E8F2BB-495B-03FD-0219-46E05947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20" b="86063"/>
          <a:stretch>
            <a:fillRect/>
          </a:stretch>
        </p:blipFill>
        <p:spPr>
          <a:xfrm>
            <a:off x="3038" y="138"/>
            <a:ext cx="12185925" cy="6855345"/>
          </a:xfrm>
          <a:prstGeom prst="rect">
            <a:avLst/>
          </a:prstGeom>
        </p:spPr>
      </p:pic>
      <p:pic>
        <p:nvPicPr>
          <p:cNvPr id="3" name="Immagine 2" descr="Immagine che contiene testo, schermata, software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940A940-017F-3618-A280-78E5C36E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9473"/>
          <a:stretch>
            <a:fillRect/>
          </a:stretch>
        </p:blipFill>
        <p:spPr>
          <a:xfrm>
            <a:off x="649624" y="2920"/>
            <a:ext cx="11545871" cy="1610520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2522918F-AA7B-9533-2AF9-1A66635D3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46" y="1989886"/>
            <a:ext cx="7660178" cy="2879240"/>
          </a:xfrm>
          <a:prstGeom prst="rect">
            <a:avLst/>
          </a:prstGeom>
        </p:spPr>
      </p:pic>
      <p:pic>
        <p:nvPicPr>
          <p:cNvPr id="2" name="Immagine 1" descr="Immagine che contiene testo, schermata, Carattere, schermo&#10;&#10;Il contenuto generato dall&amp;#39;IA potrebbe non essere corretto.">
            <a:extLst>
              <a:ext uri="{FF2B5EF4-FFF2-40B4-BE49-F238E27FC236}">
                <a16:creationId xmlns:a16="http://schemas.microsoft.com/office/drawing/2014/main" id="{3CC905F7-250D-1049-C238-6DB3B9490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81" y="5382028"/>
            <a:ext cx="11516360" cy="1435637"/>
          </a:xfrm>
          <a:prstGeom prst="rect">
            <a:avLst/>
          </a:prstGeom>
        </p:spPr>
      </p:pic>
      <p:pic>
        <p:nvPicPr>
          <p:cNvPr id="8" name="Elemento grafico 7" descr="Freccia: rotazione a sinistra con riempimento a tinta unita">
            <a:extLst>
              <a:ext uri="{FF2B5EF4-FFF2-40B4-BE49-F238E27FC236}">
                <a16:creationId xmlns:a16="http://schemas.microsoft.com/office/drawing/2014/main" id="{E0BBD30B-B1DC-40D4-9D8A-F9DC81020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-3540000">
            <a:off x="1564270" y="1479347"/>
            <a:ext cx="1445490" cy="1453187"/>
          </a:xfrm>
          <a:prstGeom prst="rect">
            <a:avLst/>
          </a:prstGeom>
        </p:spPr>
      </p:pic>
      <p:pic>
        <p:nvPicPr>
          <p:cNvPr id="14" name="Elemento grafico 13" descr="Freccia: rotazione a destra con riempimento a tinta unita">
            <a:extLst>
              <a:ext uri="{FF2B5EF4-FFF2-40B4-BE49-F238E27FC236}">
                <a16:creationId xmlns:a16="http://schemas.microsoft.com/office/drawing/2014/main" id="{05174A0D-0A83-A68F-F65D-6E8F51946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360000">
            <a:off x="9556558" y="4287982"/>
            <a:ext cx="1514763" cy="152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3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3561C-782D-7CC2-0A50-CE87CEB5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C754F8-16D8-E49D-B2E3-0722F2DAB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39A16B-B8C9-D0A9-08F1-432FBD162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4BAAD0-015D-78D8-7439-466960786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8D78F5-16FA-72E8-63A5-DF7330BAD3B4}"/>
              </a:ext>
            </a:extLst>
          </p:cNvPr>
          <p:cNvSpPr txBox="1"/>
          <p:nvPr/>
        </p:nvSpPr>
        <p:spPr>
          <a:xfrm>
            <a:off x="279157" y="643466"/>
            <a:ext cx="3441163" cy="54704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GESTORE DEGLI ORDINI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233661-457E-B9FA-5099-41FBB86FD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525BDE-7B43-F129-59F8-191968E94858}"/>
              </a:ext>
            </a:extLst>
          </p:cNvPr>
          <p:cNvSpPr txBox="1"/>
          <p:nvPr/>
        </p:nvSpPr>
        <p:spPr>
          <a:xfrm>
            <a:off x="4848330" y="1720780"/>
            <a:ext cx="6096000" cy="4797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800" dirty="0">
                <a:latin typeface="Aptos"/>
              </a:rPr>
              <a:t>Il gestore degli ordini ha il compito di gestire gli ordini che gli vengono affidati dai magazzinieri.</a:t>
            </a:r>
            <a:endParaRPr lang="en-US" sz="2800" dirty="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800" dirty="0">
                <a:latin typeface="Aptos"/>
              </a:rPr>
              <a:t>Si occupa degli ordini, a </a:t>
            </a:r>
            <a:r>
              <a:rPr lang="it-IT" sz="2800" dirty="0">
                <a:latin typeface="Aptos"/>
                <a:cs typeface="Arial"/>
              </a:rPr>
              <a:t>partire dalla loro preparazione fino alla loro </a:t>
            </a:r>
            <a:r>
              <a:rPr lang="it-IT" sz="2800" dirty="0">
                <a:latin typeface="Aptos"/>
              </a:rPr>
              <a:t>spedizione</a:t>
            </a:r>
            <a:r>
              <a:rPr lang="it-IT" sz="2800" b="0" i="0" u="none" strike="noStrike" baseline="0" dirty="0">
                <a:latin typeface="Aptos"/>
              </a:rPr>
              <a:t>.</a:t>
            </a:r>
            <a:endParaRPr lang="en-US" sz="2800" b="0" i="0" dirty="0">
              <a:latin typeface="Apto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it-IT" sz="2800" b="0" i="0" dirty="0">
              <a:latin typeface="Apto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it-IT" sz="2000" dirty="0">
                <a:latin typeface="Aptos"/>
                <a:cs typeface="Arial"/>
              </a:rPr>
              <a:t>Azioni</a:t>
            </a:r>
            <a:r>
              <a:rPr lang="it-IT" sz="2000" b="0" i="0" u="none" strike="noStrike" baseline="0" dirty="0">
                <a:latin typeface="Aptos"/>
              </a:rPr>
              <a:t>:</a:t>
            </a:r>
            <a:endParaRPr lang="en-US" sz="2000" b="0" i="0" dirty="0">
              <a:latin typeface="Aptos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it-IT" sz="2000" dirty="0">
                <a:latin typeface="Aptos"/>
                <a:ea typeface="Arial"/>
                <a:cs typeface="Arial"/>
              </a:rPr>
              <a:t>Accettazione delle richieste di gestione ordini</a:t>
            </a:r>
            <a:endParaRPr lang="en-US" sz="2000" b="0" i="0" dirty="0">
              <a:latin typeface="Aptos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it-IT" sz="2000" dirty="0">
                <a:latin typeface="Aptos"/>
              </a:rPr>
              <a:t>Modifica stato ordine</a:t>
            </a:r>
            <a:endParaRPr lang="en-US" sz="2000" dirty="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sz="2800" dirty="0">
              <a:latin typeface="Aptos"/>
            </a:endParaRPr>
          </a:p>
        </p:txBody>
      </p:sp>
      <p:pic>
        <p:nvPicPr>
          <p:cNvPr id="2" name="Immagine 1" descr="Immagine che contiene testo, schermata, Carattere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3AD5ADA4-D315-B440-D44D-F33CC183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268538"/>
            <a:ext cx="80962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86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268A4-A358-82CE-30C5-52D4E43AE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EF5484-1F18-43F6-B596-CFD1939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F3B4B1-0E5F-4E0B-ADF8-202569066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2970333B-7910-E283-2209-88CDAF77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20" b="86063"/>
          <a:stretch>
            <a:fillRect/>
          </a:stretch>
        </p:blipFill>
        <p:spPr>
          <a:xfrm>
            <a:off x="480249" y="477350"/>
            <a:ext cx="5451077" cy="5900920"/>
          </a:xfrm>
          <a:prstGeom prst="rect">
            <a:avLst/>
          </a:prstGeom>
        </p:spPr>
      </p:pic>
      <p:pic>
        <p:nvPicPr>
          <p:cNvPr id="3" name="Immagine 2" descr="Immagine che contiene testo, schermata, Carattere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E0BBA84D-A919-BD81-0997-9E7FB31A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2507260"/>
            <a:ext cx="4806272" cy="18383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3907F0-0940-4D45-AAD0-448D191C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072" y="480060"/>
            <a:ext cx="5455327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78D4F025-7C71-3A89-D5D9-A6D5FC3C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20" b="86063"/>
          <a:stretch>
            <a:fillRect/>
          </a:stretch>
        </p:blipFill>
        <p:spPr>
          <a:xfrm>
            <a:off x="6252977" y="477350"/>
            <a:ext cx="5451077" cy="5900920"/>
          </a:xfrm>
          <a:prstGeom prst="rect">
            <a:avLst/>
          </a:prstGeom>
        </p:spPr>
      </p:pic>
      <p:pic>
        <p:nvPicPr>
          <p:cNvPr id="4" name="Immagine 3" descr="Immagine che contiene testo, schermata, Carattere, logo&#10;&#10;Il contenuto generato dall&amp;#39;IA potrebbe non essere corretto.">
            <a:extLst>
              <a:ext uri="{FF2B5EF4-FFF2-40B4-BE49-F238E27FC236}">
                <a16:creationId xmlns:a16="http://schemas.microsoft.com/office/drawing/2014/main" id="{44C2C8B3-7B69-E524-B351-B645290C1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94" y="2681487"/>
            <a:ext cx="4806272" cy="14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4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3CDCC-144F-5E3E-1514-3B67F0421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4186B3-9D50-771C-2040-E0EF5E86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868DAB-1D40-7294-EA93-00A3C30E9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A5E3C0F-6924-83CA-87DD-8BDD888BC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C8ACBD-B37D-07D5-6432-A43CA35770CE}"/>
              </a:ext>
            </a:extLst>
          </p:cNvPr>
          <p:cNvSpPr txBox="1"/>
          <p:nvPr/>
        </p:nvSpPr>
        <p:spPr>
          <a:xfrm>
            <a:off x="120059" y="643466"/>
            <a:ext cx="3600261" cy="54704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MAGAZZINIERE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27AA6-3070-AF48-579D-A56480E00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22F3B9-9566-F67F-2B42-BFCC25525F7F}"/>
              </a:ext>
            </a:extLst>
          </p:cNvPr>
          <p:cNvSpPr txBox="1"/>
          <p:nvPr/>
        </p:nvSpPr>
        <p:spPr>
          <a:xfrm>
            <a:off x="4848330" y="1720780"/>
            <a:ext cx="6096000" cy="5777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800" dirty="0">
                <a:latin typeface="Aptos"/>
              </a:rPr>
              <a:t>Il ruolo del magazziniere è fondamentale all’interno del sistema, siccome è in grado di gestire il catalogo e gli ordini effettuati dai </a:t>
            </a:r>
            <a:r>
              <a:rPr lang="it-IT" sz="2800" dirty="0">
                <a:latin typeface="Aptos"/>
                <a:cs typeface="Arial"/>
              </a:rPr>
              <a:t>clienti</a:t>
            </a:r>
            <a:r>
              <a:rPr lang="it-IT" sz="2800" dirty="0">
                <a:latin typeface="Aptos"/>
              </a:rPr>
              <a:t>.</a:t>
            </a:r>
            <a:endParaRPr lang="en-US" sz="2800" dirty="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sz="2800" dirty="0">
              <a:latin typeface="Aptos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800" dirty="0">
                <a:latin typeface="Aptos"/>
                <a:cs typeface="Arial"/>
              </a:rPr>
              <a:t>Il sistema permette di avere </a:t>
            </a:r>
            <a:r>
              <a:rPr lang="it-IT" sz="2800" dirty="0">
                <a:latin typeface="Aptos"/>
              </a:rPr>
              <a:t>diversi </a:t>
            </a:r>
            <a:r>
              <a:rPr lang="it-IT" sz="2800" dirty="0">
                <a:latin typeface="Aptos"/>
                <a:cs typeface="Arial"/>
              </a:rPr>
              <a:t>magazzinieri che gestiscono lo stesso magazzino</a:t>
            </a:r>
            <a:r>
              <a:rPr lang="it-IT" sz="2800" dirty="0">
                <a:latin typeface="Aptos"/>
              </a:rPr>
              <a:t>, </a:t>
            </a:r>
            <a:r>
              <a:rPr lang="it-IT" sz="2800" dirty="0">
                <a:latin typeface="Aptos"/>
                <a:cs typeface="Arial"/>
              </a:rPr>
              <a:t>e di conseguenza </a:t>
            </a:r>
            <a:r>
              <a:rPr lang="it-IT" sz="2800" dirty="0">
                <a:latin typeface="Aptos"/>
              </a:rPr>
              <a:t>gli stessi prodotti</a:t>
            </a:r>
            <a:r>
              <a:rPr lang="it-IT" sz="2800" b="0" i="0" u="none" strike="noStrike" baseline="0" dirty="0">
                <a:latin typeface="Aptos"/>
              </a:rPr>
              <a:t>.</a:t>
            </a:r>
            <a:endParaRPr lang="en-US" sz="2800" b="0" i="0" dirty="0">
              <a:latin typeface="Apto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it-IT" sz="2800" b="0" i="0" dirty="0">
              <a:latin typeface="Aptos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it-IT" sz="2800" dirty="0"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sz="28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117148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FAA57-D5F8-5E0A-EA4A-9605D0409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14" descr="Gambar : penyimpanan, gudang, persediaan, inventaris 3000x4000 ...">
            <a:extLst>
              <a:ext uri="{FF2B5EF4-FFF2-40B4-BE49-F238E27FC236}">
                <a16:creationId xmlns:a16="http://schemas.microsoft.com/office/drawing/2014/main" id="{4C3EABF0-9736-082E-688B-76B44EB79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25" y="87630"/>
            <a:ext cx="4462224" cy="669448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9616A0-B4ED-11D0-DE71-9763B915AF1D}"/>
              </a:ext>
            </a:extLst>
          </p:cNvPr>
          <p:cNvSpPr txBox="1"/>
          <p:nvPr/>
        </p:nvSpPr>
        <p:spPr>
          <a:xfrm>
            <a:off x="7710930" y="211930"/>
            <a:ext cx="19710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3600" b="1" dirty="0"/>
              <a:t>Perché?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7D7A7D-54E4-1286-DA6B-01F1B465FA7D}"/>
              </a:ext>
            </a:extLst>
          </p:cNvPr>
          <p:cNvSpPr txBox="1"/>
          <p:nvPr/>
        </p:nvSpPr>
        <p:spPr>
          <a:xfrm>
            <a:off x="5667375" y="1133475"/>
            <a:ext cx="6179820" cy="5405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venir Next LT Pro"/>
                <a:ea typeface="+mn-lt"/>
                <a:cs typeface="+mn-lt"/>
              </a:rPr>
              <a:t>Il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progetto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nasce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dalla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necessitá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di </a:t>
            </a:r>
            <a:r>
              <a:rPr lang="en-US" sz="1400" b="1" i="1" u="sng" err="1">
                <a:latin typeface="Avenir Next LT Pro"/>
                <a:ea typeface="+mn-lt"/>
                <a:cs typeface="+mn-lt"/>
              </a:rPr>
              <a:t>gestire</a:t>
            </a:r>
            <a:r>
              <a:rPr lang="en-US" sz="1400" b="1" i="1" u="sng" dirty="0">
                <a:latin typeface="Avenir Next LT Pro"/>
                <a:ea typeface="+mn-lt"/>
                <a:cs typeface="+mn-lt"/>
              </a:rPr>
              <a:t> </a:t>
            </a:r>
            <a:r>
              <a:rPr lang="en-US" sz="1400" b="1" i="1" u="sng" err="1">
                <a:latin typeface="Avenir Next LT Pro"/>
                <a:ea typeface="+mn-lt"/>
                <a:cs typeface="+mn-lt"/>
              </a:rPr>
              <a:t>efficacemente</a:t>
            </a:r>
            <a:r>
              <a:rPr lang="en-US" sz="1400" b="1" i="1" u="sng" dirty="0">
                <a:latin typeface="Avenir Next LT Pro"/>
                <a:ea typeface="+mn-lt"/>
                <a:cs typeface="+mn-lt"/>
              </a:rPr>
              <a:t> il </a:t>
            </a:r>
            <a:r>
              <a:rPr lang="en-US" sz="1400" b="1" i="1" u="sng" err="1">
                <a:latin typeface="Avenir Next LT Pro"/>
                <a:ea typeface="+mn-lt"/>
                <a:cs typeface="+mn-lt"/>
              </a:rPr>
              <a:t>flusso</a:t>
            </a:r>
            <a:r>
              <a:rPr lang="en-US" sz="1400" b="1" i="1" u="sng" dirty="0">
                <a:latin typeface="Avenir Next LT Pro"/>
                <a:ea typeface="+mn-lt"/>
                <a:cs typeface="+mn-lt"/>
              </a:rPr>
              <a:t> di un e-commerce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,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perfezionando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e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gestendo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al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meglio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I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ruoli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di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clienti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,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magazzinieri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,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fornitori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e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gestori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 degli 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ordini</a:t>
            </a:r>
            <a:r>
              <a:rPr lang="en-US" sz="1400" dirty="0">
                <a:latin typeface="Avenir Next LT Pro"/>
                <a:ea typeface="+mn-lt"/>
                <a:cs typeface="+mn-lt"/>
              </a:rPr>
              <a:t>.</a:t>
            </a:r>
          </a:p>
          <a:p>
            <a:endParaRPr lang="en-US" sz="1400" dirty="0">
              <a:latin typeface="Avenir Next LT Pro"/>
              <a:ea typeface="+mn-lt"/>
              <a:cs typeface="+mn-lt"/>
            </a:endParaRPr>
          </a:p>
          <a:p>
            <a:r>
              <a:rPr lang="en-US" sz="1400" dirty="0">
                <a:latin typeface="Aptos"/>
                <a:ea typeface="+mn-lt"/>
                <a:cs typeface="+mn-lt"/>
              </a:rPr>
              <a:t>Ciascun </a:t>
            </a:r>
            <a:r>
              <a:rPr lang="en-US" sz="1400" dirty="0" err="1">
                <a:latin typeface="Aptos"/>
                <a:ea typeface="+mn-lt"/>
                <a:cs typeface="+mn-lt"/>
              </a:rPr>
              <a:t>attore</a:t>
            </a:r>
            <a:r>
              <a:rPr lang="en-US" sz="1400" dirty="0">
                <a:ea typeface="+mn-lt"/>
                <a:cs typeface="+mn-lt"/>
              </a:rPr>
              <a:t> dispone di </a:t>
            </a:r>
            <a:r>
              <a:rPr lang="en-US" sz="1400" dirty="0" err="1">
                <a:ea typeface="+mn-lt"/>
                <a:cs typeface="+mn-lt"/>
              </a:rPr>
              <a:t>strumenti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dedicati</a:t>
            </a:r>
            <a:r>
              <a:rPr lang="en-US" sz="1400" dirty="0">
                <a:ea typeface="+mn-lt"/>
                <a:cs typeface="+mn-lt"/>
              </a:rPr>
              <a:t> per </a:t>
            </a:r>
            <a:r>
              <a:rPr lang="en-US" sz="1400" dirty="0" err="1">
                <a:ea typeface="+mn-lt"/>
                <a:cs typeface="+mn-lt"/>
              </a:rPr>
              <a:t>perfezionare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i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processi</a:t>
            </a:r>
            <a:r>
              <a:rPr lang="en-US" sz="1400" dirty="0">
                <a:ea typeface="+mn-lt"/>
                <a:cs typeface="+mn-lt"/>
              </a:rPr>
              <a:t> e </a:t>
            </a:r>
            <a:r>
              <a:rPr lang="en-US" sz="1400" dirty="0" err="1">
                <a:ea typeface="+mn-lt"/>
                <a:cs typeface="+mn-lt"/>
              </a:rPr>
              <a:t>l'automazione</a:t>
            </a:r>
            <a:r>
              <a:rPr lang="en-US" sz="1400" dirty="0">
                <a:ea typeface="+mn-lt"/>
                <a:cs typeface="+mn-lt"/>
              </a:rPr>
              <a:t> del </a:t>
            </a:r>
            <a:r>
              <a:rPr lang="en-US" sz="1400" dirty="0" err="1">
                <a:ea typeface="+mn-lt"/>
                <a:cs typeface="+mn-lt"/>
              </a:rPr>
              <a:t>sistema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/>
          </a:p>
          <a:p>
            <a:endParaRPr lang="en-US" sz="1400" dirty="0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endParaRPr lang="en-US" sz="1400" dirty="0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endParaRPr lang="en-US" sz="1400" dirty="0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400" b="1" dirty="0" err="1">
                <a:solidFill>
                  <a:srgbClr val="FFAA17">
                    <a:alpha val="80000"/>
                  </a:srgbClr>
                </a:solidFill>
                <a:ea typeface="+mn-lt"/>
                <a:cs typeface="+mn-lt"/>
              </a:rPr>
              <a:t>Interazione</a:t>
            </a:r>
            <a:r>
              <a:rPr lang="en-US" sz="1400" b="1" dirty="0">
                <a:solidFill>
                  <a:srgbClr val="FFAA17">
                    <a:alpha val="80000"/>
                  </a:srgbClr>
                </a:solidFill>
                <a:ea typeface="+mn-lt"/>
                <a:cs typeface="+mn-lt"/>
              </a:rPr>
              <a:t>: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agevolare</a:t>
            </a:r>
            <a:r>
              <a:rPr lang="en-US" sz="1400" dirty="0">
                <a:ea typeface="+mn-lt"/>
                <a:cs typeface="+mn-lt"/>
              </a:rPr>
              <a:t> la </a:t>
            </a:r>
            <a:r>
              <a:rPr lang="en-US" sz="1400" dirty="0" err="1">
                <a:ea typeface="+mn-lt"/>
                <a:cs typeface="+mn-lt"/>
              </a:rPr>
              <a:t>gestione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dei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prodotti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tramite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una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comunicazione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efficace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>
              <a:latin typeface="Avenir Next LT Pro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400" dirty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4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 err="1">
                <a:solidFill>
                  <a:srgbClr val="FFAA17">
                    <a:alpha val="80000"/>
                  </a:srgbClr>
                </a:solidFill>
                <a:ea typeface="+mn-lt"/>
                <a:cs typeface="+mn-lt"/>
              </a:rPr>
              <a:t>Tracciabilità</a:t>
            </a:r>
            <a:r>
              <a:rPr lang="en-US" sz="1400" b="1" dirty="0">
                <a:solidFill>
                  <a:srgbClr val="FFAA17">
                    <a:alpha val="80000"/>
                  </a:srgbClr>
                </a:solidFill>
                <a:ea typeface="+mn-lt"/>
                <a:cs typeface="+mn-lt"/>
              </a:rPr>
              <a:t>: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supervisionare</a:t>
            </a:r>
            <a:r>
              <a:rPr lang="en-US" sz="1400" dirty="0">
                <a:ea typeface="+mn-lt"/>
                <a:cs typeface="+mn-lt"/>
              </a:rPr>
              <a:t> ogni </a:t>
            </a:r>
            <a:r>
              <a:rPr lang="en-US" sz="1400" dirty="0" err="1">
                <a:ea typeface="+mn-lt"/>
                <a:cs typeface="+mn-lt"/>
              </a:rPr>
              <a:t>fase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dell'ordine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1400" dirty="0">
              <a:solidFill>
                <a:srgbClr val="FFFFFF">
                  <a:alpha val="80000"/>
                </a:srgbClr>
              </a:solidFill>
              <a:ea typeface="+mn-lt"/>
              <a:cs typeface="+mn-lt"/>
            </a:endParaRPr>
          </a:p>
          <a:p>
            <a:endParaRPr lang="en-US" sz="1400" dirty="0">
              <a:solidFill>
                <a:srgbClr val="FFFFFF">
                  <a:alpha val="80000"/>
                </a:srgb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 err="1">
                <a:solidFill>
                  <a:srgbClr val="FFAA17">
                    <a:alpha val="80000"/>
                  </a:srgbClr>
                </a:solidFill>
                <a:ea typeface="+mn-lt"/>
                <a:cs typeface="+mn-lt"/>
              </a:rPr>
              <a:t>Scalabilità</a:t>
            </a:r>
            <a:r>
              <a:rPr lang="en-US" sz="1400" b="1" dirty="0">
                <a:solidFill>
                  <a:srgbClr val="FFAA17">
                    <a:alpha val="80000"/>
                  </a:srgbClr>
                </a:solidFill>
                <a:ea typeface="+mn-lt"/>
                <a:cs typeface="+mn-lt"/>
              </a:rPr>
              <a:t>: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soluzione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flessibile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idonea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sia</a:t>
            </a:r>
            <a:r>
              <a:rPr lang="en-US" sz="1400" dirty="0">
                <a:ea typeface="+mn-lt"/>
                <a:cs typeface="+mn-lt"/>
              </a:rPr>
              <a:t> per </a:t>
            </a:r>
            <a:r>
              <a:rPr lang="en-US" sz="1400" dirty="0" err="1">
                <a:ea typeface="+mn-lt"/>
                <a:cs typeface="+mn-lt"/>
              </a:rPr>
              <a:t>realtà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venir Next LT Pro"/>
              </a:rPr>
              <a:t>come </a:t>
            </a:r>
            <a:r>
              <a:rPr lang="en-US" sz="1400" dirty="0" err="1">
                <a:solidFill>
                  <a:srgbClr val="FFFFFF"/>
                </a:solidFill>
                <a:latin typeface="Avenir Next LT Pro"/>
              </a:rPr>
              <a:t>piccole</a:t>
            </a:r>
            <a:r>
              <a:rPr lang="en-US" sz="1400" dirty="0">
                <a:solidFill>
                  <a:srgbClr val="FFFFFF"/>
                </a:solidFill>
                <a:latin typeface="Avenir Next LT Pro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venir Next LT Pro"/>
              </a:rPr>
              <a:t>attivitá</a:t>
            </a:r>
            <a:r>
              <a:rPr lang="en-US" sz="1400" dirty="0">
                <a:solidFill>
                  <a:srgbClr val="FFFFFF"/>
                </a:solidFill>
                <a:latin typeface="Avenir Next LT Pro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venir Next LT Pro"/>
              </a:rPr>
              <a:t>fino</a:t>
            </a:r>
            <a:r>
              <a:rPr lang="en-US" sz="1400" dirty="0">
                <a:solidFill>
                  <a:srgbClr val="FFFFFF"/>
                </a:solidFill>
                <a:latin typeface="Avenir Next LT Pro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venir Next LT Pro"/>
              </a:rPr>
              <a:t>agli</a:t>
            </a:r>
            <a:r>
              <a:rPr lang="en-US" sz="1400" dirty="0">
                <a:solidFill>
                  <a:srgbClr val="FFFFFF"/>
                </a:solidFill>
                <a:latin typeface="Avenir Next LT Pro"/>
              </a:rPr>
              <a:t> e-commerce </a:t>
            </a:r>
            <a:r>
              <a:rPr lang="en-US" sz="1400" dirty="0" err="1">
                <a:solidFill>
                  <a:srgbClr val="FFFFFF"/>
                </a:solidFill>
                <a:latin typeface="Avenir Next LT Pro"/>
              </a:rPr>
              <a:t>piú</a:t>
            </a:r>
            <a:r>
              <a:rPr lang="en-US" sz="1400" dirty="0">
                <a:solidFill>
                  <a:srgbClr val="FFFFFF"/>
                </a:solidFill>
                <a:latin typeface="Avenir Next LT Pro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venir Next LT Pro"/>
              </a:rPr>
              <a:t>grandi</a:t>
            </a:r>
            <a:r>
              <a:rPr lang="en-US" sz="1400" dirty="0">
                <a:solidFill>
                  <a:srgbClr val="FFFFFF"/>
                </a:solidFill>
                <a:latin typeface="Avenir Next LT Pro"/>
              </a:rPr>
              <a:t>.</a:t>
            </a:r>
            <a:endParaRPr lang="en-US" sz="1400" dirty="0">
              <a:solidFill>
                <a:schemeClr val="tx1">
                  <a:alpha val="80000"/>
                </a:schemeClr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400" dirty="0">
              <a:latin typeface="Aptos"/>
            </a:endParaRPr>
          </a:p>
          <a:p>
            <a:pPr algn="l"/>
            <a:endParaRPr lang="it-IT" dirty="0"/>
          </a:p>
        </p:txBody>
      </p:sp>
      <p:pic>
        <p:nvPicPr>
          <p:cNvPr id="19" name="Elemento grafico 18" descr="Gesto della mano con riempimento a tinta unita">
            <a:extLst>
              <a:ext uri="{FF2B5EF4-FFF2-40B4-BE49-F238E27FC236}">
                <a16:creationId xmlns:a16="http://schemas.microsoft.com/office/drawing/2014/main" id="{60CE436B-DAA0-8D35-5B82-72EC6D72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5420" y="3147060"/>
            <a:ext cx="403860" cy="403860"/>
          </a:xfrm>
          <a:prstGeom prst="rect">
            <a:avLst/>
          </a:prstGeom>
        </p:spPr>
      </p:pic>
      <p:pic>
        <p:nvPicPr>
          <p:cNvPr id="21" name="Elemento grafico 20" descr="Mappa con segnaposto con riempimento a tinta unita">
            <a:extLst>
              <a:ext uri="{FF2B5EF4-FFF2-40B4-BE49-F238E27FC236}">
                <a16:creationId xmlns:a16="http://schemas.microsoft.com/office/drawing/2014/main" id="{A938AF42-A676-A53D-DF57-38EA97430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5420" y="4099560"/>
            <a:ext cx="403860" cy="472440"/>
          </a:xfrm>
          <a:prstGeom prst="rect">
            <a:avLst/>
          </a:prstGeom>
        </p:spPr>
      </p:pic>
      <p:pic>
        <p:nvPicPr>
          <p:cNvPr id="22" name="Elemento grafico 21" descr="Negozio con riempimento a tinta unita">
            <a:extLst>
              <a:ext uri="{FF2B5EF4-FFF2-40B4-BE49-F238E27FC236}">
                <a16:creationId xmlns:a16="http://schemas.microsoft.com/office/drawing/2014/main" id="{A357E59B-D36A-2E97-627E-7BC07DBEB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5420" y="5013960"/>
            <a:ext cx="403860" cy="3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76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02AAAE8-2861-27FD-490C-ECB9DCEF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Azioni del magazziniere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29B5A6-93DD-CC0B-D837-13EE8E65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00852"/>
            <a:ext cx="10058400" cy="26490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solidFill>
                  <a:schemeClr val="bg1"/>
                </a:solidFill>
              </a:rPr>
              <a:t>Modificare prodotti del magazzino</a:t>
            </a:r>
          </a:p>
          <a:p>
            <a:pPr>
              <a:lnSpc>
                <a:spcPct val="100000"/>
              </a:lnSpc>
            </a:pPr>
            <a:r>
              <a:rPr lang="it-IT" dirty="0">
                <a:solidFill>
                  <a:schemeClr val="bg1"/>
                </a:solidFill>
              </a:rPr>
              <a:t>Richiedere prodotti</a:t>
            </a:r>
          </a:p>
          <a:p>
            <a:pPr>
              <a:lnSpc>
                <a:spcPct val="100000"/>
              </a:lnSpc>
            </a:pPr>
            <a:r>
              <a:rPr lang="it-IT" dirty="0">
                <a:solidFill>
                  <a:schemeClr val="bg1"/>
                </a:solidFill>
              </a:rPr>
              <a:t>Affidare la gestione degli ordini dei clienti</a:t>
            </a:r>
          </a:p>
          <a:p>
            <a:pPr>
              <a:lnSpc>
                <a:spcPct val="100000"/>
              </a:lnSpc>
            </a:pPr>
            <a:endParaRPr lang="it-IT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it-IT" dirty="0">
                <a:solidFill>
                  <a:schemeClr val="bg1"/>
                </a:solidFill>
              </a:rPr>
              <a:t>È possibile raggiungere la pagina dedicata a ciascuna delle azioni tramite una </a:t>
            </a:r>
            <a:r>
              <a:rPr lang="it-IT" dirty="0" err="1">
                <a:solidFill>
                  <a:schemeClr val="bg1"/>
                </a:solidFill>
              </a:rPr>
              <a:t>navbar</a:t>
            </a:r>
            <a:r>
              <a:rPr lang="it-IT" dirty="0">
                <a:solidFill>
                  <a:schemeClr val="bg1"/>
                </a:solidFill>
              </a:rPr>
              <a:t> dedicata al magazziniere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2548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2FAE6-EAD9-7639-44FB-8B28949A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EE3079C-BD3E-E824-7960-974E4ED053F3}"/>
              </a:ext>
            </a:extLst>
          </p:cNvPr>
          <p:cNvSpPr txBox="1"/>
          <p:nvPr/>
        </p:nvSpPr>
        <p:spPr>
          <a:xfrm>
            <a:off x="3054683" y="4578685"/>
            <a:ext cx="6096000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156"/>
              </a:lnSpc>
            </a:pPr>
            <a:r>
              <a:rPr lang="it-IT" sz="2400" b="1" i="0" u="none" strike="noStrike" baseline="0" dirty="0">
                <a:solidFill>
                  <a:srgbClr val="FFAA17"/>
                </a:solidFill>
                <a:latin typeface="Aptos Display"/>
              </a:rPr>
              <a:t>Azione: </a:t>
            </a:r>
            <a:r>
              <a:rPr lang="en-US" sz="2400" b="1" i="0" dirty="0">
                <a:solidFill>
                  <a:srgbClr val="FFAA17"/>
                </a:solidFill>
                <a:latin typeface="Aptos Display"/>
              </a:rPr>
              <a:t>​</a:t>
            </a:r>
            <a:r>
              <a:rPr lang="en-US" sz="2400" b="1" dirty="0">
                <a:solidFill>
                  <a:srgbClr val="FFAA17"/>
                </a:solidFill>
                <a:latin typeface="Aptos Display"/>
              </a:rPr>
              <a:t> </a:t>
            </a:r>
            <a:r>
              <a:rPr lang="it-IT" sz="2400" b="1" i="0" u="none" strike="noStrike" baseline="0" dirty="0">
                <a:solidFill>
                  <a:srgbClr val="FFAA17"/>
                </a:solidFill>
                <a:latin typeface="Aptos Display"/>
              </a:rPr>
              <a:t>Modificare prodotto in magazzino</a:t>
            </a:r>
            <a:r>
              <a:rPr lang="en-US" sz="2400" b="1" i="0" dirty="0">
                <a:solidFill>
                  <a:srgbClr val="FFAA17"/>
                </a:solidFill>
                <a:latin typeface="Aptos Display"/>
              </a:rPr>
              <a:t>​</a:t>
            </a:r>
          </a:p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77A1D7-383B-0EF6-723C-1D360FCB215C}"/>
              </a:ext>
            </a:extLst>
          </p:cNvPr>
          <p:cNvSpPr txBox="1"/>
          <p:nvPr/>
        </p:nvSpPr>
        <p:spPr>
          <a:xfrm>
            <a:off x="2947737" y="5173579"/>
            <a:ext cx="6289842" cy="1561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3145"/>
              </a:lnSpc>
            </a:pPr>
            <a:r>
              <a:rPr lang="it-IT" b="0" i="0" u="none" strike="noStrike" baseline="0" dirty="0">
                <a:latin typeface="Aptos"/>
              </a:rPr>
              <a:t>Il magazziniere ha la possibilità di modificare qualsiasi caratteristica del prodotto (ad eccezione dell’immagine e della categoria).</a:t>
            </a:r>
            <a:r>
              <a:rPr lang="en-US" b="0" i="0" dirty="0">
                <a:latin typeface="Aptos"/>
              </a:rPr>
              <a:t>​</a:t>
            </a:r>
          </a:p>
          <a:p>
            <a:pPr algn="ctr"/>
            <a:endParaRPr lang="it-IT" dirty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08079F1D-5C84-C94F-CA48-E5E264A8457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4" name="Immagine 3" descr="Immagine che contiene testo, schermata, Carattere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020337CF-D816-F58D-D74F-0239427F4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73" y="-1240"/>
            <a:ext cx="10059737" cy="4581165"/>
          </a:xfrm>
          <a:prstGeom prst="rect">
            <a:avLst/>
          </a:prstGeom>
        </p:spPr>
      </p:pic>
      <p:pic>
        <p:nvPicPr>
          <p:cNvPr id="12" name="Elemento grafico 11" descr="Freccia: rotazione a sinistra con riempimento a tinta unita">
            <a:extLst>
              <a:ext uri="{FF2B5EF4-FFF2-40B4-BE49-F238E27FC236}">
                <a16:creationId xmlns:a16="http://schemas.microsoft.com/office/drawing/2014/main" id="{1D6321AE-B0DB-3915-A256-F4BF1BFBB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100000">
            <a:off x="8562145" y="4285099"/>
            <a:ext cx="1768762" cy="17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2CE7E-6A6B-34C1-49FC-52F003F38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B263418E-5B17-6441-E804-714BB1D3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381" y="2796507"/>
            <a:ext cx="4033923" cy="1251620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0FD1D791-8590-8E0E-D9FD-E9F3B1C7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618" y="2799849"/>
            <a:ext cx="3929984" cy="1248946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49E1FBD-BDC3-7DED-9F5A-557C17DD9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86" y="2796508"/>
            <a:ext cx="3824038" cy="1249614"/>
          </a:xfrm>
          <a:prstGeom prst="rect">
            <a:avLst/>
          </a:prstGeom>
        </p:spPr>
      </p:pic>
      <p:pic>
        <p:nvPicPr>
          <p:cNvPr id="5" name="Immagine 4" descr="Immagine che contiene testo, schermata, software, schermo&#10;&#10;Il contenuto generato dall&amp;#39;IA potrebbe non essere corretto.">
            <a:extLst>
              <a:ext uri="{FF2B5EF4-FFF2-40B4-BE49-F238E27FC236}">
                <a16:creationId xmlns:a16="http://schemas.microsoft.com/office/drawing/2014/main" id="{7F5E71B8-8BF3-2000-3C91-5A089FBCF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" y="-836"/>
            <a:ext cx="12192000" cy="26927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99DCC5-7FC3-5565-2D40-5D3CEC09A97A}"/>
              </a:ext>
            </a:extLst>
          </p:cNvPr>
          <p:cNvSpPr txBox="1"/>
          <p:nvPr/>
        </p:nvSpPr>
        <p:spPr>
          <a:xfrm>
            <a:off x="398624" y="4148681"/>
            <a:ext cx="33267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Se la modifica rispetta i criteri definiti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52876F-3AA2-BC38-EF16-670FE39B486B}"/>
              </a:ext>
            </a:extLst>
          </p:cNvPr>
          <p:cNvSpPr txBox="1"/>
          <p:nvPr/>
        </p:nvSpPr>
        <p:spPr>
          <a:xfrm>
            <a:off x="4722197" y="421794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Il prezzo deve essere diverso da 0 e superiore a 0.99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FA9A71-CB19-6DCC-B0A9-E5DF350329A4}"/>
              </a:ext>
            </a:extLst>
          </p:cNvPr>
          <p:cNvSpPr txBox="1"/>
          <p:nvPr/>
        </p:nvSpPr>
        <p:spPr>
          <a:xfrm>
            <a:off x="8702509" y="421707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Il campo nome deve essere compilato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912620-29BC-76C8-D04C-218BAC718713}"/>
              </a:ext>
            </a:extLst>
          </p:cNvPr>
          <p:cNvSpPr txBox="1"/>
          <p:nvPr/>
        </p:nvSpPr>
        <p:spPr>
          <a:xfrm>
            <a:off x="5654843" y="5701632"/>
            <a:ext cx="6096000" cy="6258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2022"/>
              </a:lnSpc>
            </a:pPr>
            <a:r>
              <a:rPr lang="it-IT" sz="1800" b="1" i="0" u="none" strike="noStrike" baseline="0" dirty="0">
                <a:solidFill>
                  <a:srgbClr val="FFAA17"/>
                </a:solidFill>
                <a:latin typeface="Aptos"/>
              </a:rPr>
              <a:t>I vincoli che il magazziniere deve rispettare</a:t>
            </a:r>
            <a:endParaRPr lang="en-US" sz="1800" b="1" i="0" dirty="0">
              <a:solidFill>
                <a:srgbClr val="FFAA17"/>
              </a:solidFill>
              <a:latin typeface="Aptos"/>
            </a:endParaRPr>
          </a:p>
          <a:p>
            <a:pPr algn="ctr"/>
            <a:endParaRPr lang="it-IT" b="1" dirty="0">
              <a:solidFill>
                <a:srgbClr val="FFAA17"/>
              </a:solidFill>
            </a:endParaRPr>
          </a:p>
        </p:txBody>
      </p:sp>
      <p:pic>
        <p:nvPicPr>
          <p:cNvPr id="12" name="Elemento grafico 11" descr="Freccia: rotazione a sinistra con riempimento a tinta unita">
            <a:extLst>
              <a:ext uri="{FF2B5EF4-FFF2-40B4-BE49-F238E27FC236}">
                <a16:creationId xmlns:a16="http://schemas.microsoft.com/office/drawing/2014/main" id="{25820EF2-83C0-1181-255D-3C25BA243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10076854" y="5059004"/>
            <a:ext cx="945188" cy="960581"/>
          </a:xfrm>
          <a:prstGeom prst="rect">
            <a:avLst/>
          </a:prstGeom>
        </p:spPr>
      </p:pic>
      <p:pic>
        <p:nvPicPr>
          <p:cNvPr id="13" name="Elemento grafico 12" descr="Freccia: rotazione a destra con riempimento a tinta unita">
            <a:extLst>
              <a:ext uri="{FF2B5EF4-FFF2-40B4-BE49-F238E27FC236}">
                <a16:creationId xmlns:a16="http://schemas.microsoft.com/office/drawing/2014/main" id="{FBDDDCDD-E052-CA2A-2149-572C7D383C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560000">
            <a:off x="4880053" y="5114324"/>
            <a:ext cx="899008" cy="9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79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74FEB-CCB2-ABC9-6793-411658CF8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E5B2F4-614C-DDCB-3B93-E6E921F9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BD571351-CDCB-1B06-512F-7A6807C8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20" b="86063"/>
          <a:stretch>
            <a:fillRect/>
          </a:stretch>
        </p:blipFill>
        <p:spPr>
          <a:xfrm>
            <a:off x="3038" y="138"/>
            <a:ext cx="12185925" cy="6855345"/>
          </a:xfrm>
          <a:prstGeom prst="rect">
            <a:avLst/>
          </a:prstGeom>
        </p:spPr>
      </p:pic>
      <p:pic>
        <p:nvPicPr>
          <p:cNvPr id="14" name="Elemento grafico 13" descr="Freccia: rotazione a destra con riempimento a tinta unita">
            <a:extLst>
              <a:ext uri="{FF2B5EF4-FFF2-40B4-BE49-F238E27FC236}">
                <a16:creationId xmlns:a16="http://schemas.microsoft.com/office/drawing/2014/main" id="{4F528EA9-5923-89B2-1AB9-0FBA679AB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800000">
            <a:off x="8602134" y="3803073"/>
            <a:ext cx="1514763" cy="1522460"/>
          </a:xfrm>
          <a:prstGeom prst="rect">
            <a:avLst/>
          </a:prstGeom>
        </p:spPr>
      </p:pic>
      <p:pic>
        <p:nvPicPr>
          <p:cNvPr id="5" name="Immagine 4" descr="Immagine che contiene testo, schermata, macchina&#10;&#10;Il contenuto generato dall&amp;#39;IA potrebbe non essere corretto.">
            <a:extLst>
              <a:ext uri="{FF2B5EF4-FFF2-40B4-BE49-F238E27FC236}">
                <a16:creationId xmlns:a16="http://schemas.microsoft.com/office/drawing/2014/main" id="{21865B81-2522-AC86-EBA9-E5AB44810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545" y="3789275"/>
            <a:ext cx="6111395" cy="2958604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FC66BC37-CF52-153D-8F02-B9D0F0D8D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37" y="2779047"/>
            <a:ext cx="11760970" cy="1010774"/>
          </a:xfrm>
          <a:prstGeom prst="rect">
            <a:avLst/>
          </a:prstGeom>
        </p:spPr>
      </p:pic>
      <p:pic>
        <p:nvPicPr>
          <p:cNvPr id="7" name="Immagine 6" descr="Immagine che contiene testo, schermata, macchina, arte&#10;&#10;Il contenuto generato dall&amp;#39;IA potrebbe non essere corretto.">
            <a:extLst>
              <a:ext uri="{FF2B5EF4-FFF2-40B4-BE49-F238E27FC236}">
                <a16:creationId xmlns:a16="http://schemas.microsoft.com/office/drawing/2014/main" id="{027246F0-08C2-D8A7-85A3-DBBC89294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21607"/>
            <a:ext cx="6119091" cy="2856884"/>
          </a:xfrm>
          <a:prstGeom prst="rect">
            <a:avLst/>
          </a:prstGeom>
        </p:spPr>
      </p:pic>
      <p:pic>
        <p:nvPicPr>
          <p:cNvPr id="8" name="Elemento grafico 7" descr="Freccia: rotazione a sinistra con riempimento a tinta unita">
            <a:extLst>
              <a:ext uri="{FF2B5EF4-FFF2-40B4-BE49-F238E27FC236}">
                <a16:creationId xmlns:a16="http://schemas.microsoft.com/office/drawing/2014/main" id="{B259593D-B2F1-B9C1-7CE5-6E9982F39C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060000">
            <a:off x="1502694" y="1564014"/>
            <a:ext cx="1445490" cy="14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10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D59A7-BD6C-0F55-3562-DEF90128C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A27EA3-6DD8-A6E2-097B-644625EA57D5}"/>
              </a:ext>
            </a:extLst>
          </p:cNvPr>
          <p:cNvSpPr txBox="1"/>
          <p:nvPr/>
        </p:nvSpPr>
        <p:spPr>
          <a:xfrm>
            <a:off x="6096000" y="3629527"/>
            <a:ext cx="6096000" cy="1343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1909"/>
              </a:lnSpc>
            </a:pPr>
            <a:r>
              <a:rPr lang="it-IT" sz="1700" b="0" i="0" u="none" strike="noStrike" baseline="0" dirty="0">
                <a:latin typeface="Aptos"/>
              </a:rPr>
              <a:t>Un’ulteriore caratteristica che può essere modificata è la presenza in catalogo del prodotto.</a:t>
            </a:r>
            <a:r>
              <a:rPr lang="en-US" sz="1700" b="0" i="0" dirty="0">
                <a:latin typeface="Aptos"/>
              </a:rPr>
              <a:t>​</a:t>
            </a:r>
          </a:p>
          <a:p>
            <a:pPr algn="l" rtl="0">
              <a:lnSpc>
                <a:spcPts val="1909"/>
              </a:lnSpc>
            </a:pPr>
            <a:r>
              <a:rPr lang="it-IT" sz="1700" b="0" i="0" u="none" strike="noStrike" baseline="0" dirty="0">
                <a:latin typeface="Aptos"/>
              </a:rPr>
              <a:t>Se un prodotto è in catalogo, può essere rimosso.</a:t>
            </a:r>
            <a:r>
              <a:rPr lang="en-US" sz="1700" b="0" i="0" dirty="0">
                <a:latin typeface="Aptos"/>
              </a:rPr>
              <a:t>​</a:t>
            </a:r>
            <a:br>
              <a:rPr lang="en-US" sz="1700" b="0" i="0" dirty="0">
                <a:latin typeface="Aptos"/>
              </a:rPr>
            </a:br>
            <a:r>
              <a:rPr lang="it-IT" sz="1700" b="0" i="0" u="none" strike="noStrike" baseline="0" dirty="0">
                <a:latin typeface="Aptos"/>
              </a:rPr>
              <a:t>Se non è in catalogo può essere aggiunto.</a:t>
            </a:r>
            <a:r>
              <a:rPr lang="en-US" sz="1700" b="0" i="0" dirty="0">
                <a:latin typeface="Aptos"/>
              </a:rPr>
              <a:t>​</a:t>
            </a:r>
          </a:p>
          <a:p>
            <a:pPr algn="ctr"/>
            <a:endParaRPr lang="it-IT" dirty="0"/>
          </a:p>
        </p:txBody>
      </p:sp>
      <p:pic>
        <p:nvPicPr>
          <p:cNvPr id="3" name="Immagine 2" descr="Immagine che contiene testo, schermata, Auricolari&#10;&#10;Il contenuto generato dall&amp;#39;IA potrebbe non essere corretto.">
            <a:extLst>
              <a:ext uri="{FF2B5EF4-FFF2-40B4-BE49-F238E27FC236}">
                <a16:creationId xmlns:a16="http://schemas.microsoft.com/office/drawing/2014/main" id="{82108155-0E93-C1E1-971C-200D0170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1" y="84003"/>
            <a:ext cx="5247106" cy="2933468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833BE135-C7F5-3031-B186-4D9D73C8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74" y="1751714"/>
            <a:ext cx="3787608" cy="1257300"/>
          </a:xfrm>
          <a:prstGeom prst="rect">
            <a:avLst/>
          </a:prstGeom>
        </p:spPr>
      </p:pic>
      <p:pic>
        <p:nvPicPr>
          <p:cNvPr id="5" name="Immagine 4" descr="Immagine che contiene testo, schermata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E0608073-7AA7-E625-E0DD-96010DA07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3" y="3439477"/>
            <a:ext cx="5320632" cy="172942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05F79158-348E-11AD-7A8C-D41D4800E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74" y="234398"/>
            <a:ext cx="3787608" cy="12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57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51DEF-057C-E4B5-A1F3-52DBD7CE8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EFC3E61A-CC97-166F-1D10-B446E251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20" b="86063"/>
          <a:stretch>
            <a:fillRect/>
          </a:stretch>
        </p:blipFill>
        <p:spPr>
          <a:xfrm>
            <a:off x="3038" y="138"/>
            <a:ext cx="12185925" cy="685534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F8F572-D4BF-14F4-E24E-F80E7DFA6A46}"/>
              </a:ext>
            </a:extLst>
          </p:cNvPr>
          <p:cNvSpPr txBox="1"/>
          <p:nvPr/>
        </p:nvSpPr>
        <p:spPr>
          <a:xfrm>
            <a:off x="361758" y="696576"/>
            <a:ext cx="60960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4156"/>
              </a:lnSpc>
            </a:pPr>
            <a:r>
              <a:rPr lang="it-IT" sz="3700" b="0" i="0" u="none" strike="noStrike" baseline="0" dirty="0">
                <a:solidFill>
                  <a:srgbClr val="FFAA17"/>
                </a:solidFill>
                <a:latin typeface="Aptos Display"/>
              </a:rPr>
              <a:t>Azione</a:t>
            </a:r>
            <a:r>
              <a:rPr lang="it-IT" sz="3700" b="0" i="0" u="none" strike="noStrike" baseline="0" dirty="0">
                <a:latin typeface="Aptos Display"/>
              </a:rPr>
              <a:t>: </a:t>
            </a:r>
            <a:r>
              <a:rPr lang="en-US" sz="3700" b="0" i="0" dirty="0">
                <a:latin typeface="Aptos Display"/>
              </a:rPr>
              <a:t>​</a:t>
            </a:r>
            <a:br>
              <a:rPr lang="en-US" sz="3700" b="0" i="0" dirty="0">
                <a:latin typeface="Aptos Display"/>
              </a:rPr>
            </a:br>
            <a:r>
              <a:rPr lang="it-IT" sz="3700" b="0" i="0" u="none" strike="noStrike" baseline="0" dirty="0">
                <a:latin typeface="Aptos Display"/>
              </a:rPr>
              <a:t>Richiesta di un prodotto</a:t>
            </a:r>
            <a:r>
              <a:rPr lang="en-US" sz="3700" b="0" i="0" dirty="0">
                <a:latin typeface="Aptos Display"/>
              </a:rPr>
              <a:t>​</a:t>
            </a:r>
          </a:p>
          <a:p>
            <a:pPr algn="ctr"/>
            <a:endParaRPr lang="it-IT"/>
          </a:p>
        </p:txBody>
      </p:sp>
      <p:pic>
        <p:nvPicPr>
          <p:cNvPr id="6" name="Immagine 5" descr="Immagine che contiene schermat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5A476228-09D9-C06E-CA43-E283116C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7" y="4528279"/>
            <a:ext cx="11337636" cy="17345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CB67B3-CD0A-9604-0C3C-8CABA67EFE1D}"/>
              </a:ext>
            </a:extLst>
          </p:cNvPr>
          <p:cNvSpPr txBox="1"/>
          <p:nvPr/>
        </p:nvSpPr>
        <p:spPr>
          <a:xfrm>
            <a:off x="361758" y="2135909"/>
            <a:ext cx="6096000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Il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magazziniere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è in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grado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di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richiedere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scorte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di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prodotti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presenti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nel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proprio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magazzino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oppure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richiedere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completamente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nuovi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prodotti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.</a:t>
            </a: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​</a:t>
            </a:r>
          </a:p>
          <a:p>
            <a:pPr algn="l" rtl="0"/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In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entrambi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i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 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casi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, è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possibile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specificare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un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messaggio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oltre</a:t>
            </a:r>
            <a:r>
              <a:rPr lang="en-US" sz="20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 alla </a:t>
            </a:r>
            <a:r>
              <a:rPr lang="en-US" sz="2000" b="0" i="0" u="none" strike="noStrike" baseline="0" dirty="0" err="1">
                <a:solidFill>
                  <a:schemeClr val="tx1">
                    <a:lumMod val="95000"/>
                  </a:schemeClr>
                </a:solidFill>
                <a:latin typeface="Aptos"/>
              </a:rPr>
              <a:t>quantità</a:t>
            </a: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latin typeface="Aptos"/>
              </a:rPr>
              <a:t>​</a:t>
            </a:r>
          </a:p>
          <a:p>
            <a:pPr algn="ctr"/>
            <a:endParaRPr lang="it-IT"/>
          </a:p>
        </p:txBody>
      </p:sp>
      <p:pic>
        <p:nvPicPr>
          <p:cNvPr id="9" name="Immagine 8" descr="Immagine che contiene testo, schermata, schermo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EDA5558A-24C7-BE00-017A-E9B65D7B3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52" y="65809"/>
            <a:ext cx="5505643" cy="38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2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6DD5A-3C3C-4E83-A0FA-B049381D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1C3C2153-218C-B502-EFA2-EF23033B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20" b="86063"/>
          <a:stretch>
            <a:fillRect/>
          </a:stretch>
        </p:blipFill>
        <p:spPr>
          <a:xfrm>
            <a:off x="3038" y="138"/>
            <a:ext cx="12185925" cy="68553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5E53E9-197A-F403-A086-120EFBBC93E5}"/>
              </a:ext>
            </a:extLst>
          </p:cNvPr>
          <p:cNvSpPr txBox="1"/>
          <p:nvPr/>
        </p:nvSpPr>
        <p:spPr>
          <a:xfrm>
            <a:off x="323273" y="4460394"/>
            <a:ext cx="5272425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4605"/>
              </a:lnSpc>
            </a:pPr>
            <a:r>
              <a:rPr lang="it-IT" sz="4100" b="0" i="0" u="none" strike="noStrike" baseline="0" dirty="0">
                <a:solidFill>
                  <a:srgbClr val="FFAA17"/>
                </a:solidFill>
                <a:latin typeface="Aptos Display"/>
              </a:rPr>
              <a:t>Azione</a:t>
            </a:r>
            <a:r>
              <a:rPr lang="it-IT" sz="41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 Display"/>
              </a:rPr>
              <a:t>: </a:t>
            </a:r>
            <a:r>
              <a:rPr lang="en-US" sz="4100" b="0" i="0" dirty="0">
                <a:solidFill>
                  <a:schemeClr val="tx1">
                    <a:lumMod val="95000"/>
                  </a:schemeClr>
                </a:solidFill>
                <a:latin typeface="Aptos Display"/>
              </a:rPr>
              <a:t>​</a:t>
            </a:r>
            <a:br>
              <a:rPr lang="en-US" sz="4100" b="0" i="0" dirty="0">
                <a:solidFill>
                  <a:schemeClr val="tx1">
                    <a:lumMod val="95000"/>
                  </a:schemeClr>
                </a:solidFill>
                <a:latin typeface="Aptos Display"/>
              </a:rPr>
            </a:br>
            <a:r>
              <a:rPr lang="it-IT" sz="4100" b="0" i="0" u="none" strike="noStrike" baseline="0" dirty="0">
                <a:solidFill>
                  <a:schemeClr val="tx1">
                    <a:lumMod val="95000"/>
                  </a:schemeClr>
                </a:solidFill>
                <a:latin typeface="Aptos Display"/>
              </a:rPr>
              <a:t>Richiesta di affidamento di un ordine</a:t>
            </a:r>
            <a:r>
              <a:rPr lang="en-US" sz="4100" b="0" i="0" dirty="0">
                <a:solidFill>
                  <a:schemeClr val="tx1">
                    <a:lumMod val="95000"/>
                  </a:schemeClr>
                </a:solidFill>
                <a:latin typeface="Aptos Display"/>
              </a:rPr>
              <a:t>​</a:t>
            </a:r>
          </a:p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7A4944-7E6C-71A8-7E71-C1E8EE20C3A4}"/>
              </a:ext>
            </a:extLst>
          </p:cNvPr>
          <p:cNvSpPr txBox="1"/>
          <p:nvPr/>
        </p:nvSpPr>
        <p:spPr>
          <a:xfrm>
            <a:off x="5741939" y="4691303"/>
            <a:ext cx="6096000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000" b="0" i="0" u="none" strike="noStrike" baseline="0" dirty="0" err="1">
                <a:latin typeface="Aptos"/>
              </a:rPr>
              <a:t>Un'altra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dirty="0" err="1">
                <a:latin typeface="Aptos"/>
              </a:rPr>
              <a:t>responsabilità</a:t>
            </a:r>
            <a:r>
              <a:rPr lang="en-US" sz="2000" b="0" i="0" u="none" strike="noStrike" baseline="0" dirty="0">
                <a:latin typeface="Aptos"/>
              </a:rPr>
              <a:t> del </a:t>
            </a:r>
            <a:r>
              <a:rPr lang="en-US" sz="2000" b="0" i="0" u="none" strike="noStrike" baseline="0" dirty="0" err="1">
                <a:latin typeface="Aptos"/>
              </a:rPr>
              <a:t>magazziniere</a:t>
            </a:r>
            <a:r>
              <a:rPr lang="en-US" sz="2000" b="0" i="0" u="none" strike="noStrike" baseline="0" dirty="0">
                <a:latin typeface="Aptos"/>
              </a:rPr>
              <a:t> è </a:t>
            </a:r>
            <a:r>
              <a:rPr lang="en-US" sz="2000" b="0" i="0" u="none" strike="noStrike" baseline="0" dirty="0" err="1">
                <a:latin typeface="Aptos"/>
              </a:rPr>
              <a:t>quella</a:t>
            </a:r>
            <a:r>
              <a:rPr lang="en-US" sz="2000" b="0" i="0" u="none" strike="noStrike" baseline="0" dirty="0">
                <a:latin typeface="Aptos"/>
              </a:rPr>
              <a:t> di </a:t>
            </a:r>
            <a:r>
              <a:rPr lang="en-US" sz="2000" b="0" i="0" u="none" strike="noStrike" baseline="0" dirty="0" err="1">
                <a:latin typeface="Aptos"/>
              </a:rPr>
              <a:t>andare</a:t>
            </a:r>
            <a:r>
              <a:rPr lang="en-US" sz="2000" b="0" i="0" u="none" strike="noStrike" baseline="0" dirty="0">
                <a:latin typeface="Aptos"/>
              </a:rPr>
              <a:t> ad </a:t>
            </a:r>
            <a:r>
              <a:rPr lang="en-US" sz="2000" b="0" i="0" u="none" strike="noStrike" baseline="0" dirty="0" err="1">
                <a:latin typeface="Aptos"/>
              </a:rPr>
              <a:t>affidare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dirty="0" err="1">
                <a:latin typeface="Aptos"/>
              </a:rPr>
              <a:t>gli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dirty="0" err="1">
                <a:latin typeface="Aptos"/>
              </a:rPr>
              <a:t>ordini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dirty="0" err="1">
                <a:latin typeface="Aptos"/>
              </a:rPr>
              <a:t>dei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dirty="0" err="1">
                <a:latin typeface="Aptos"/>
              </a:rPr>
              <a:t>clienti</a:t>
            </a:r>
            <a:r>
              <a:rPr lang="en-US" sz="2000" b="0" i="0" u="none" strike="noStrike" baseline="0" dirty="0">
                <a:latin typeface="Aptos"/>
              </a:rPr>
              <a:t> a </a:t>
            </a:r>
            <a:r>
              <a:rPr lang="en-US" sz="2000" b="0" i="0" u="none" strike="noStrike" baseline="0" dirty="0" err="1">
                <a:latin typeface="Aptos"/>
              </a:rPr>
              <a:t>persone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dirty="0" err="1">
                <a:latin typeface="Aptos"/>
              </a:rPr>
              <a:t>qualificate</a:t>
            </a:r>
            <a:r>
              <a:rPr lang="en-US" sz="2000" b="0" i="0" u="none" strike="noStrike" baseline="0" dirty="0">
                <a:latin typeface="Aptos"/>
              </a:rPr>
              <a:t>, come </a:t>
            </a:r>
            <a:r>
              <a:rPr lang="en-US" sz="2000" b="0" i="0" u="none" strike="noStrike" baseline="0" dirty="0" err="1">
                <a:latin typeface="Aptos"/>
              </a:rPr>
              <a:t>i</a:t>
            </a:r>
            <a:r>
              <a:rPr lang="en-US" sz="2000" b="0" i="0" u="none" strike="noStrike" baseline="0" dirty="0">
                <a:latin typeface="Aptos"/>
              </a:rPr>
              <a:t> </a:t>
            </a:r>
            <a:r>
              <a:rPr lang="en-US" sz="2000" b="0" i="0" u="none" strike="noStrike" baseline="0" dirty="0" err="1">
                <a:latin typeface="Aptos"/>
              </a:rPr>
              <a:t>gestori</a:t>
            </a:r>
            <a:r>
              <a:rPr lang="en-US" sz="2000" b="0" i="0" u="none" strike="noStrike" baseline="0" dirty="0">
                <a:latin typeface="Aptos"/>
              </a:rPr>
              <a:t> degli </a:t>
            </a:r>
            <a:r>
              <a:rPr lang="en-US" sz="2000" b="0" i="0" u="none" strike="noStrike" baseline="0" dirty="0" err="1">
                <a:latin typeface="Aptos"/>
              </a:rPr>
              <a:t>ordini</a:t>
            </a:r>
            <a:r>
              <a:rPr lang="en-US" sz="2000" b="0" i="0" u="none" strike="noStrike" baseline="0" dirty="0">
                <a:latin typeface="Aptos"/>
              </a:rPr>
              <a:t>.</a:t>
            </a:r>
            <a:r>
              <a:rPr lang="en-US" sz="2000" b="0" i="0" dirty="0">
                <a:latin typeface="Aptos"/>
              </a:rPr>
              <a:t>​</a:t>
            </a:r>
          </a:p>
          <a:p>
            <a:pPr algn="l" rtl="0"/>
            <a:r>
              <a:rPr lang="en-US" sz="2000" b="0" i="0" u="none" strike="noStrike" baseline="0" dirty="0">
                <a:latin typeface="Aptos"/>
              </a:rPr>
              <a:t>Il </a:t>
            </a:r>
            <a:r>
              <a:rPr lang="en-US" sz="2000" b="0" i="0" u="none" strike="noStrike" baseline="0" err="1">
                <a:latin typeface="Aptos"/>
              </a:rPr>
              <a:t>magazziniere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err="1">
                <a:latin typeface="Aptos"/>
              </a:rPr>
              <a:t>può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err="1">
                <a:latin typeface="Aptos"/>
              </a:rPr>
              <a:t>scegliere</a:t>
            </a:r>
            <a:r>
              <a:rPr lang="en-US" sz="2000" b="0" i="0" u="none" strike="noStrike" baseline="0" dirty="0">
                <a:latin typeface="Aptos"/>
              </a:rPr>
              <a:t> da </a:t>
            </a:r>
            <a:r>
              <a:rPr lang="en-US" sz="2000" b="0" i="0" u="none" strike="noStrike" baseline="0" err="1">
                <a:latin typeface="Aptos"/>
              </a:rPr>
              <a:t>una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err="1">
                <a:latin typeface="Aptos"/>
              </a:rPr>
              <a:t>lista</a:t>
            </a:r>
            <a:r>
              <a:rPr lang="en-US" sz="2000" b="0" i="0" u="none" strike="noStrike" baseline="0" dirty="0">
                <a:latin typeface="Aptos"/>
              </a:rPr>
              <a:t>, uno </a:t>
            </a:r>
            <a:r>
              <a:rPr lang="en-US" sz="2000" b="0" i="0" u="none" strike="noStrike" baseline="0" err="1">
                <a:latin typeface="Aptos"/>
              </a:rPr>
              <a:t>dei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err="1">
                <a:latin typeface="Aptos"/>
              </a:rPr>
              <a:t>qualsiasi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err="1">
                <a:latin typeface="Aptos"/>
              </a:rPr>
              <a:t>gestori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err="1">
                <a:latin typeface="Aptos"/>
              </a:rPr>
              <a:t>presenti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err="1">
                <a:latin typeface="Aptos"/>
              </a:rPr>
              <a:t>sul</a:t>
            </a:r>
            <a:r>
              <a:rPr lang="en-US" sz="2000" b="0" i="0" u="none" strike="noStrike" baseline="0" dirty="0">
                <a:latin typeface="Aptos"/>
              </a:rPr>
              <a:t> </a:t>
            </a:r>
            <a:r>
              <a:rPr lang="en-US" sz="2000" b="0" i="0" u="none" strike="noStrike" baseline="0" err="1">
                <a:latin typeface="Aptos"/>
              </a:rPr>
              <a:t>sistema</a:t>
            </a:r>
            <a:r>
              <a:rPr lang="en-US" sz="2000" b="0" i="0" u="none" strike="noStrike" baseline="0" dirty="0">
                <a:latin typeface="Aptos"/>
              </a:rPr>
              <a:t>.</a:t>
            </a:r>
            <a:r>
              <a:rPr lang="en-US" sz="2000" b="0" i="0" dirty="0">
                <a:latin typeface="Aptos"/>
              </a:rPr>
              <a:t>​</a:t>
            </a:r>
          </a:p>
          <a:p>
            <a:pPr algn="ctr"/>
            <a:endParaRPr lang="it-IT" dirty="0"/>
          </a:p>
        </p:txBody>
      </p:sp>
      <p:pic>
        <p:nvPicPr>
          <p:cNvPr id="6" name="Immagine 5" descr="Immagine che contiene testo, schermata, scherm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09BA145B-5989-9E94-4104-1C181F484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71"/>
            <a:ext cx="12192000" cy="35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75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0A25E-9BAC-C2DA-CF6A-A10EA633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1C0EFB-635E-6748-CA88-920DA4BF199E}"/>
              </a:ext>
            </a:extLst>
          </p:cNvPr>
          <p:cNvSpPr txBox="1"/>
          <p:nvPr/>
        </p:nvSpPr>
        <p:spPr>
          <a:xfrm>
            <a:off x="949047" y="643466"/>
            <a:ext cx="2771273" cy="54704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u="none" strike="noStrike" spc="-5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Software Testing</a:t>
            </a:r>
            <a:r>
              <a:rPr lang="en-US" sz="3600" b="0" i="0" spc="-50" dirty="0">
                <a:solidFill>
                  <a:srgbClr val="FFAA17"/>
                </a:solidFill>
                <a:latin typeface="+mj-lt"/>
                <a:ea typeface="+mj-ea"/>
                <a:cs typeface="+mj-cs"/>
              </a:rPr>
              <a:t>​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5F1245-2EAF-0A49-DA33-02BD13B1882C}"/>
              </a:ext>
            </a:extLst>
          </p:cNvPr>
          <p:cNvSpPr txBox="1"/>
          <p:nvPr/>
        </p:nvSpPr>
        <p:spPr>
          <a:xfrm>
            <a:off x="4428565" y="643466"/>
            <a:ext cx="6818427" cy="5470462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L’approccio al </a:t>
            </a:r>
            <a:r>
              <a:rPr lang="en-US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per il </a:t>
            </a:r>
            <a:r>
              <a:rPr lang="en-US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Future Forge Gear </a:t>
            </a: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è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articolato in tre fasi principali</a:t>
            </a: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finalizzate a </a:t>
            </a: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garantire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una verifica progressiva </a:t>
            </a: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del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sistema</a:t>
            </a: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partendo dalle singole componenti fino alla valutazione del comportamento complessivo della piattaforma</a:t>
            </a:r>
            <a:r>
              <a:rPr lang="en-US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Unit test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test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System test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87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A25C1-9B63-3833-9F7D-29AB5320D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E10854E-E2F7-6E60-D364-40D69A6CAAF5}"/>
              </a:ext>
            </a:extLst>
          </p:cNvPr>
          <p:cNvSpPr txBox="1"/>
          <p:nvPr/>
        </p:nvSpPr>
        <p:spPr>
          <a:xfrm>
            <a:off x="334211" y="568158"/>
            <a:ext cx="6096000" cy="11515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6065"/>
              </a:lnSpc>
            </a:pPr>
            <a:r>
              <a:rPr lang="it-IT" sz="5400" b="0" i="0" u="none" strike="noStrike" baseline="0" dirty="0">
                <a:solidFill>
                  <a:srgbClr val="FFAA17"/>
                </a:solidFill>
                <a:latin typeface="Aptos Display"/>
              </a:rPr>
              <a:t>Testing di unità</a:t>
            </a:r>
            <a:r>
              <a:rPr lang="en-US" sz="5400" b="0" i="0" dirty="0">
                <a:solidFill>
                  <a:srgbClr val="FFAA17"/>
                </a:solidFill>
                <a:latin typeface="Aptos Display"/>
              </a:rPr>
              <a:t>​</a:t>
            </a:r>
          </a:p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419809-D6F7-A28B-CB5C-D38F92E8D3C7}"/>
              </a:ext>
            </a:extLst>
          </p:cNvPr>
          <p:cNvSpPr txBox="1"/>
          <p:nvPr/>
        </p:nvSpPr>
        <p:spPr>
          <a:xfrm>
            <a:off x="334211" y="1811421"/>
            <a:ext cx="4431632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909"/>
              </a:lnSpc>
            </a:pPr>
            <a:r>
              <a:rPr lang="en-US" dirty="0" err="1">
                <a:latin typeface="Aptos"/>
                <a:ea typeface="+mn-lt"/>
                <a:cs typeface="+mn-lt"/>
              </a:rPr>
              <a:t>Consiste</a:t>
            </a:r>
            <a:r>
              <a:rPr lang="en-US" dirty="0"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latin typeface="Aptos"/>
                <a:ea typeface="+mn-lt"/>
                <a:cs typeface="+mn-lt"/>
              </a:rPr>
              <a:t>nel</a:t>
            </a:r>
            <a:r>
              <a:rPr lang="en-US" dirty="0"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latin typeface="Aptos"/>
                <a:ea typeface="+mn-lt"/>
                <a:cs typeface="+mn-lt"/>
              </a:rPr>
              <a:t>testare</a:t>
            </a:r>
            <a:r>
              <a:rPr lang="en-US" dirty="0"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latin typeface="Aptos"/>
                <a:ea typeface="+mn-lt"/>
                <a:cs typeface="+mn-lt"/>
              </a:rPr>
              <a:t>una</a:t>
            </a:r>
            <a:r>
              <a:rPr lang="en-US" dirty="0"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latin typeface="Aptos"/>
                <a:ea typeface="+mn-lt"/>
                <a:cs typeface="+mn-lt"/>
              </a:rPr>
              <a:t>singola</a:t>
            </a:r>
            <a:r>
              <a:rPr lang="en-US" dirty="0"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latin typeface="Aptos"/>
                <a:ea typeface="+mn-lt"/>
                <a:cs typeface="+mn-lt"/>
              </a:rPr>
              <a:t>classe</a:t>
            </a:r>
            <a:r>
              <a:rPr lang="en-US" dirty="0">
                <a:latin typeface="Aptos"/>
                <a:ea typeface="+mn-lt"/>
                <a:cs typeface="+mn-lt"/>
              </a:rPr>
              <a:t> alla volta e non </a:t>
            </a:r>
            <a:r>
              <a:rPr lang="en-US" dirty="0" err="1">
                <a:latin typeface="Aptos"/>
                <a:ea typeface="+mn-lt"/>
                <a:cs typeface="+mn-lt"/>
              </a:rPr>
              <a:t>dipendono</a:t>
            </a:r>
            <a:r>
              <a:rPr lang="en-US" dirty="0">
                <a:latin typeface="Aptos"/>
                <a:ea typeface="+mn-lt"/>
                <a:cs typeface="+mn-lt"/>
              </a:rPr>
              <a:t> dal container Java EE né da un DB </a:t>
            </a:r>
            <a:r>
              <a:rPr lang="en-US" dirty="0" err="1">
                <a:latin typeface="Aptos"/>
                <a:ea typeface="+mn-lt"/>
                <a:cs typeface="+mn-lt"/>
              </a:rPr>
              <a:t>reale</a:t>
            </a:r>
            <a:r>
              <a:rPr lang="en-US" b="0" i="0" u="none" strike="noStrike" baseline="0" dirty="0">
                <a:latin typeface="Aptos"/>
                <a:ea typeface="+mn-lt"/>
                <a:cs typeface="+mn-lt"/>
              </a:rPr>
              <a:t>. </a:t>
            </a:r>
            <a:endParaRPr lang="it-IT" dirty="0">
              <a:latin typeface="Aptos"/>
              <a:ea typeface="+mn-lt"/>
              <a:cs typeface="+mn-lt"/>
            </a:endParaRPr>
          </a:p>
          <a:p>
            <a:pPr>
              <a:lnSpc>
                <a:spcPts val="1909"/>
              </a:lnSpc>
            </a:pPr>
            <a:r>
              <a:rPr lang="en-US" dirty="0">
                <a:latin typeface="Aptos"/>
                <a:ea typeface="+mn-lt"/>
                <a:cs typeface="+mn-lt"/>
              </a:rPr>
              <a:t>Quando serve, </a:t>
            </a:r>
            <a:r>
              <a:rPr lang="en-US" err="1">
                <a:latin typeface="Aptos"/>
                <a:ea typeface="+mn-lt"/>
                <a:cs typeface="+mn-lt"/>
              </a:rPr>
              <a:t>mockano</a:t>
            </a:r>
            <a:r>
              <a:rPr lang="en-US" dirty="0">
                <a:latin typeface="Aptos"/>
                <a:ea typeface="+mn-lt"/>
                <a:cs typeface="+mn-lt"/>
              </a:rPr>
              <a:t> le </a:t>
            </a:r>
            <a:r>
              <a:rPr lang="en-US" err="1">
                <a:latin typeface="Aptos"/>
                <a:ea typeface="+mn-lt"/>
                <a:cs typeface="+mn-lt"/>
              </a:rPr>
              <a:t>dipendenze</a:t>
            </a:r>
            <a:r>
              <a:rPr lang="en-US" dirty="0">
                <a:latin typeface="Aptos"/>
                <a:ea typeface="+mn-lt"/>
                <a:cs typeface="+mn-lt"/>
              </a:rPr>
              <a:t> (</a:t>
            </a:r>
            <a:r>
              <a:rPr lang="en-US" err="1">
                <a:latin typeface="Aptos"/>
                <a:ea typeface="+mn-lt"/>
                <a:cs typeface="+mn-lt"/>
              </a:rPr>
              <a:t>EntityManager</a:t>
            </a:r>
            <a:r>
              <a:rPr lang="en-US" dirty="0">
                <a:latin typeface="Aptos"/>
                <a:ea typeface="+mn-lt"/>
                <a:cs typeface="+mn-lt"/>
              </a:rPr>
              <a:t>, request/response</a:t>
            </a:r>
            <a:r>
              <a:rPr lang="en-US" b="0" i="0" u="none" strike="noStrike" baseline="0" dirty="0">
                <a:latin typeface="Aptos"/>
                <a:ea typeface="+mn-lt"/>
                <a:cs typeface="+mn-lt"/>
              </a:rPr>
              <a:t>, </a:t>
            </a:r>
            <a:r>
              <a:rPr lang="en-US" err="1">
                <a:latin typeface="Aptos"/>
                <a:ea typeface="+mn-lt"/>
                <a:cs typeface="+mn-lt"/>
              </a:rPr>
              <a:t>ecc</a:t>
            </a:r>
            <a:r>
              <a:rPr lang="en-US" dirty="0">
                <a:latin typeface="Aptos"/>
                <a:ea typeface="+mn-lt"/>
                <a:cs typeface="+mn-lt"/>
              </a:rPr>
              <a:t>.) </a:t>
            </a:r>
            <a:r>
              <a:rPr lang="en-US" err="1">
                <a:latin typeface="Aptos"/>
                <a:ea typeface="+mn-lt"/>
                <a:cs typeface="+mn-lt"/>
              </a:rPr>
              <a:t>oppure</a:t>
            </a:r>
            <a:r>
              <a:rPr lang="en-US" dirty="0">
                <a:latin typeface="Aptos"/>
                <a:ea typeface="+mn-lt"/>
                <a:cs typeface="+mn-lt"/>
              </a:rPr>
              <a:t> </a:t>
            </a:r>
            <a:r>
              <a:rPr lang="en-US" err="1">
                <a:latin typeface="Aptos"/>
                <a:ea typeface="+mn-lt"/>
                <a:cs typeface="+mn-lt"/>
              </a:rPr>
              <a:t>testano</a:t>
            </a:r>
            <a:r>
              <a:rPr lang="en-US" dirty="0">
                <a:latin typeface="Aptos"/>
                <a:ea typeface="+mn-lt"/>
                <a:cs typeface="+mn-lt"/>
              </a:rPr>
              <a:t> solo </a:t>
            </a:r>
            <a:r>
              <a:rPr lang="en-US" err="1">
                <a:latin typeface="Aptos"/>
                <a:ea typeface="+mn-lt"/>
                <a:cs typeface="+mn-lt"/>
              </a:rPr>
              <a:t>metodi</a:t>
            </a:r>
            <a:r>
              <a:rPr lang="en-US" dirty="0">
                <a:latin typeface="Aptos"/>
                <a:ea typeface="+mn-lt"/>
                <a:cs typeface="+mn-lt"/>
              </a:rPr>
              <a:t> “puri” </a:t>
            </a:r>
            <a:r>
              <a:rPr lang="en-US" b="0" i="0" u="none" strike="noStrike" baseline="0" dirty="0">
                <a:latin typeface="Aptos"/>
                <a:ea typeface="+mn-lt"/>
                <a:cs typeface="+mn-lt"/>
              </a:rPr>
              <a:t>di </a:t>
            </a:r>
            <a:r>
              <a:rPr lang="en-US" err="1">
                <a:latin typeface="Aptos"/>
                <a:ea typeface="+mn-lt"/>
                <a:cs typeface="+mn-lt"/>
              </a:rPr>
              <a:t>validazione</a:t>
            </a:r>
            <a:r>
              <a:rPr lang="en-US" dirty="0">
                <a:latin typeface="Aptos"/>
                <a:ea typeface="+mn-lt"/>
                <a:cs typeface="+mn-lt"/>
              </a:rPr>
              <a:t>. </a:t>
            </a:r>
            <a:endParaRPr lang="it-IT">
              <a:latin typeface="Aptos"/>
              <a:ea typeface="+mn-lt"/>
              <a:cs typeface="+mn-lt"/>
            </a:endParaRPr>
          </a:p>
          <a:p>
            <a:pPr>
              <a:lnSpc>
                <a:spcPts val="1909"/>
              </a:lnSpc>
            </a:pPr>
            <a:r>
              <a:rPr lang="en-US" dirty="0">
                <a:latin typeface="Aptos"/>
                <a:ea typeface="+mn-lt"/>
                <a:cs typeface="+mn-lt"/>
              </a:rPr>
              <a:t>• </a:t>
            </a:r>
            <a:r>
              <a:rPr lang="en-US" b="0" i="0" u="none" strike="noStrike" baseline="0" dirty="0">
                <a:latin typeface="Aptos"/>
                <a:ea typeface="+mn-lt"/>
                <a:cs typeface="+mn-lt"/>
              </a:rPr>
              <a:t>JUnit</a:t>
            </a:r>
            <a:r>
              <a:rPr lang="en-US" dirty="0"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latin typeface="Aptos"/>
                <a:ea typeface="+mn-lt"/>
                <a:cs typeface="+mn-lt"/>
              </a:rPr>
              <a:t>esegue</a:t>
            </a:r>
            <a:r>
              <a:rPr lang="en-US" dirty="0">
                <a:latin typeface="Aptos"/>
                <a:ea typeface="+mn-lt"/>
                <a:cs typeface="+mn-lt"/>
              </a:rPr>
              <a:t> il test </a:t>
            </a:r>
            <a:endParaRPr lang="it-IT">
              <a:latin typeface="Aptos"/>
              <a:ea typeface="+mn-lt"/>
              <a:cs typeface="+mn-lt"/>
            </a:endParaRPr>
          </a:p>
          <a:p>
            <a:pPr>
              <a:lnSpc>
                <a:spcPts val="1909"/>
              </a:lnSpc>
            </a:pPr>
            <a:r>
              <a:rPr lang="en-US" dirty="0">
                <a:latin typeface="Aptos"/>
                <a:ea typeface="+mn-lt"/>
                <a:cs typeface="+mn-lt"/>
              </a:rPr>
              <a:t>• </a:t>
            </a:r>
            <a:r>
              <a:rPr lang="en-US" b="0" i="0" u="none" strike="noStrike" baseline="0" dirty="0">
                <a:latin typeface="Aptos"/>
                <a:ea typeface="+mn-lt"/>
                <a:cs typeface="+mn-lt"/>
              </a:rPr>
              <a:t>Mockito</a:t>
            </a:r>
            <a:r>
              <a:rPr lang="en-US" dirty="0">
                <a:latin typeface="Aptos"/>
                <a:ea typeface="+mn-lt"/>
                <a:cs typeface="+mn-lt"/>
              </a:rPr>
              <a:t> </a:t>
            </a:r>
            <a:r>
              <a:rPr lang="en-US" dirty="0" err="1">
                <a:latin typeface="Aptos"/>
                <a:ea typeface="+mn-lt"/>
                <a:cs typeface="+mn-lt"/>
              </a:rPr>
              <a:t>crea</a:t>
            </a:r>
            <a:r>
              <a:rPr lang="en-US" dirty="0">
                <a:latin typeface="Aptos"/>
                <a:ea typeface="+mn-lt"/>
                <a:cs typeface="+mn-lt"/>
              </a:rPr>
              <a:t> “</a:t>
            </a:r>
            <a:r>
              <a:rPr lang="en-US" dirty="0" err="1">
                <a:latin typeface="Aptos"/>
                <a:ea typeface="+mn-lt"/>
                <a:cs typeface="+mn-lt"/>
              </a:rPr>
              <a:t>finti</a:t>
            </a:r>
            <a:r>
              <a:rPr lang="en-US" dirty="0">
                <a:latin typeface="Aptos"/>
                <a:ea typeface="+mn-lt"/>
                <a:cs typeface="+mn-lt"/>
              </a:rPr>
              <a:t>” </a:t>
            </a:r>
            <a:r>
              <a:rPr lang="en-US" dirty="0" err="1">
                <a:latin typeface="Aptos"/>
                <a:ea typeface="+mn-lt"/>
                <a:cs typeface="+mn-lt"/>
              </a:rPr>
              <a:t>EntityManager</a:t>
            </a:r>
            <a:r>
              <a:rPr lang="en-US" dirty="0">
                <a:latin typeface="Aptos"/>
                <a:ea typeface="+mn-lt"/>
                <a:cs typeface="+mn-lt"/>
              </a:rPr>
              <a:t> o </a:t>
            </a:r>
            <a:r>
              <a:rPr lang="en-US" dirty="0" err="1">
                <a:latin typeface="Aptos"/>
                <a:ea typeface="+mn-lt"/>
                <a:cs typeface="+mn-lt"/>
              </a:rPr>
              <a:t>oggetti</a:t>
            </a:r>
            <a:r>
              <a:rPr lang="en-US" dirty="0">
                <a:latin typeface="Aptos"/>
                <a:ea typeface="+mn-lt"/>
                <a:cs typeface="+mn-lt"/>
              </a:rPr>
              <a:t> web </a:t>
            </a:r>
            <a:endParaRPr lang="it-IT">
              <a:latin typeface="Aptos"/>
              <a:ea typeface="+mn-lt"/>
              <a:cs typeface="+mn-lt"/>
            </a:endParaRPr>
          </a:p>
          <a:p>
            <a:pPr>
              <a:lnSpc>
                <a:spcPts val="1909"/>
              </a:lnSpc>
            </a:pPr>
            <a:r>
              <a:rPr lang="en-US" dirty="0">
                <a:latin typeface="Aptos"/>
                <a:ea typeface="+mn-lt"/>
                <a:cs typeface="+mn-lt"/>
              </a:rPr>
              <a:t>• </a:t>
            </a:r>
            <a:r>
              <a:rPr lang="en-US" dirty="0" err="1">
                <a:latin typeface="Aptos"/>
                <a:ea typeface="+mn-lt"/>
                <a:cs typeface="+mn-lt"/>
              </a:rPr>
              <a:t>testiamo</a:t>
            </a:r>
            <a:r>
              <a:rPr lang="en-US" dirty="0">
                <a:latin typeface="Aptos"/>
                <a:ea typeface="+mn-lt"/>
                <a:cs typeface="+mn-lt"/>
              </a:rPr>
              <a:t> solo la </a:t>
            </a:r>
            <a:r>
              <a:rPr lang="en-US" dirty="0" err="1">
                <a:latin typeface="Aptos"/>
                <a:ea typeface="+mn-lt"/>
                <a:cs typeface="+mn-lt"/>
              </a:rPr>
              <a:t>logica</a:t>
            </a:r>
            <a:r>
              <a:rPr lang="en-US" dirty="0">
                <a:latin typeface="Aptos"/>
                <a:ea typeface="+mn-lt"/>
                <a:cs typeface="+mn-lt"/>
              </a:rPr>
              <a:t> della </a:t>
            </a:r>
            <a:r>
              <a:rPr lang="en-US" dirty="0" err="1">
                <a:latin typeface="Aptos"/>
                <a:ea typeface="+mn-lt"/>
                <a:cs typeface="+mn-lt"/>
              </a:rPr>
              <a:t>classe</a:t>
            </a:r>
            <a:r>
              <a:rPr lang="en-US" dirty="0">
                <a:latin typeface="Aptos"/>
                <a:ea typeface="+mn-lt"/>
                <a:cs typeface="+mn-lt"/>
              </a:rPr>
              <a:t> (</a:t>
            </a:r>
            <a:r>
              <a:rPr lang="en-US" dirty="0" err="1">
                <a:latin typeface="Aptos"/>
                <a:ea typeface="+mn-lt"/>
                <a:cs typeface="+mn-lt"/>
              </a:rPr>
              <a:t>validazione</a:t>
            </a:r>
            <a:r>
              <a:rPr lang="en-US" dirty="0">
                <a:latin typeface="Aptos"/>
                <a:ea typeface="+mn-lt"/>
                <a:cs typeface="+mn-lt"/>
              </a:rPr>
              <a:t>, </a:t>
            </a:r>
            <a:r>
              <a:rPr lang="en-US" dirty="0" err="1">
                <a:latin typeface="Aptos"/>
                <a:ea typeface="+mn-lt"/>
                <a:cs typeface="+mn-lt"/>
              </a:rPr>
              <a:t>flusso</a:t>
            </a:r>
            <a:r>
              <a:rPr lang="en-US" dirty="0">
                <a:latin typeface="Aptos"/>
                <a:ea typeface="+mn-lt"/>
                <a:cs typeface="+mn-lt"/>
              </a:rPr>
              <a:t>, </a:t>
            </a:r>
            <a:r>
              <a:rPr lang="en-US" dirty="0" err="1">
                <a:latin typeface="Aptos"/>
                <a:ea typeface="+mn-lt"/>
                <a:cs typeface="+mn-lt"/>
              </a:rPr>
              <a:t>chiamate</a:t>
            </a:r>
            <a:r>
              <a:rPr lang="en-US" dirty="0">
                <a:latin typeface="Aptos"/>
                <a:ea typeface="+mn-lt"/>
                <a:cs typeface="+mn-lt"/>
              </a:rPr>
              <a:t>)</a:t>
            </a:r>
            <a:endParaRPr lang="it-IT">
              <a:latin typeface="Aptos"/>
            </a:endParaRPr>
          </a:p>
          <a:p>
            <a:endParaRPr dirty="0">
              <a:latin typeface="Aptos"/>
            </a:endParaRPr>
          </a:p>
          <a:p>
            <a:pPr algn="ctr"/>
            <a:endParaRPr lang="it-IT" dirty="0">
              <a:latin typeface="Aptos"/>
            </a:endParaRPr>
          </a:p>
        </p:txBody>
      </p:sp>
      <p:pic>
        <p:nvPicPr>
          <p:cNvPr id="5" name="Picture 2" descr="Mockito 101 : How it helps with Unit Testing ? | by Abhinav Vinci | Medium">
            <a:extLst>
              <a:ext uri="{FF2B5EF4-FFF2-40B4-BE49-F238E27FC236}">
                <a16:creationId xmlns:a16="http://schemas.microsoft.com/office/drawing/2014/main" id="{64F1687F-6C2A-9404-855A-7676414B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6905" y="3167714"/>
            <a:ext cx="690372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Immagine che contiene testo, Carattere, schermata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B6910BDD-DDD3-DBB3-F1B2-567656364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0060" y="937995"/>
            <a:ext cx="3957955" cy="2227009"/>
          </a:xfrm>
          <a:prstGeom prst="rect">
            <a:avLst/>
          </a:prstGeom>
          <a:effectLst>
            <a:glow rad="215900">
              <a:schemeClr val="accent1">
                <a:alpha val="44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92676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5482C-0BA2-5C68-5C06-92D08512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001707-A4D1-1BB6-AF77-55389600222B}"/>
              </a:ext>
            </a:extLst>
          </p:cNvPr>
          <p:cNvSpPr txBox="1"/>
          <p:nvPr/>
        </p:nvSpPr>
        <p:spPr>
          <a:xfrm>
            <a:off x="267368" y="628316"/>
            <a:ext cx="6096000" cy="10874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5616"/>
              </a:lnSpc>
            </a:pPr>
            <a:r>
              <a:rPr lang="it-IT" sz="5000" b="0" i="0" u="none" strike="noStrike" baseline="0" dirty="0">
                <a:solidFill>
                  <a:srgbClr val="FFAA17"/>
                </a:solidFill>
                <a:latin typeface="Aptos Display"/>
              </a:rPr>
              <a:t>Testing di integrazione</a:t>
            </a:r>
            <a:r>
              <a:rPr lang="en-US" sz="5000" b="0" i="0" dirty="0">
                <a:solidFill>
                  <a:srgbClr val="FFAA17"/>
                </a:solidFill>
                <a:latin typeface="Aptos Display"/>
              </a:rPr>
              <a:t>​</a:t>
            </a:r>
          </a:p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AB09F9-469F-FB14-AAD6-A35059CE05CA}"/>
              </a:ext>
            </a:extLst>
          </p:cNvPr>
          <p:cNvSpPr txBox="1"/>
          <p:nvPr/>
        </p:nvSpPr>
        <p:spPr>
          <a:xfrm>
            <a:off x="160421" y="1717842"/>
            <a:ext cx="60960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0" i="0" dirty="0">
                <a:latin typeface="Aptos"/>
                <a:ea typeface="inherit"/>
                <a:cs typeface="inherit"/>
              </a:rPr>
              <a:t>integration test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verificano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l’integrazione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tra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più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componenti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reali</a:t>
            </a:r>
            <a:r>
              <a:rPr lang="en-US" b="0" i="0" dirty="0">
                <a:latin typeface="Aptos"/>
                <a:ea typeface="inherit"/>
                <a:cs typeface="inherit"/>
              </a:rPr>
              <a:t> (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almeno</a:t>
            </a:r>
            <a:r>
              <a:rPr lang="en-US" b="0" i="0" dirty="0">
                <a:latin typeface="Aptos"/>
                <a:ea typeface="inherit"/>
                <a:cs typeface="inherit"/>
              </a:rPr>
              <a:t> Service + JPA + DB in-memory),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cioè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controllano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che</a:t>
            </a:r>
            <a:r>
              <a:rPr lang="en-US" b="0" i="0" dirty="0">
                <a:latin typeface="Aptos"/>
                <a:ea typeface="inherit"/>
                <a:cs typeface="inherit"/>
              </a:rPr>
              <a:t>: </a:t>
            </a:r>
            <a:endParaRPr lang="it-IT"/>
          </a:p>
          <a:p>
            <a:endParaRPr lang="en-US" dirty="0">
              <a:latin typeface="Aptos"/>
              <a:ea typeface="inherit"/>
              <a:cs typeface="inherit"/>
            </a:endParaRPr>
          </a:p>
          <a:p>
            <a:r>
              <a:rPr lang="en-US" b="0" i="0" dirty="0">
                <a:latin typeface="Aptos"/>
                <a:ea typeface="inherit"/>
                <a:cs typeface="inherit"/>
              </a:rPr>
              <a:t>• JPA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funzioni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davvero</a:t>
            </a:r>
            <a:r>
              <a:rPr lang="en-US" b="0" i="0" dirty="0">
                <a:latin typeface="Aptos"/>
                <a:ea typeface="inherit"/>
                <a:cs typeface="inherit"/>
              </a:rPr>
              <a:t> (mapping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entità</a:t>
            </a:r>
            <a:r>
              <a:rPr lang="en-US" b="0" i="0" dirty="0">
                <a:latin typeface="Aptos"/>
                <a:ea typeface="inherit"/>
                <a:cs typeface="inherit"/>
              </a:rPr>
              <a:t>, query,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persistenza</a:t>
            </a:r>
            <a:r>
              <a:rPr lang="en-US" b="0" i="0" dirty="0">
                <a:latin typeface="Aptos"/>
                <a:ea typeface="inherit"/>
                <a:cs typeface="inherit"/>
              </a:rPr>
              <a:t>) </a:t>
            </a:r>
            <a:endParaRPr lang="en-US">
              <a:latin typeface="Avenir Next LT Pro" panose="020F0502020204030204"/>
              <a:ea typeface="inherit"/>
              <a:cs typeface="inherit"/>
            </a:endParaRPr>
          </a:p>
          <a:p>
            <a:r>
              <a:rPr lang="en-US" b="0" i="0" dirty="0">
                <a:latin typeface="Aptos"/>
                <a:ea typeface="inherit"/>
                <a:cs typeface="inherit"/>
              </a:rPr>
              <a:t>•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i</a:t>
            </a:r>
            <a:r>
              <a:rPr lang="en-US" b="0" i="0" dirty="0">
                <a:latin typeface="Aptos"/>
                <a:ea typeface="inherit"/>
                <a:cs typeface="inherit"/>
              </a:rPr>
              <a:t> Service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funzionino</a:t>
            </a:r>
            <a:r>
              <a:rPr lang="en-US" b="0" i="0" dirty="0">
                <a:latin typeface="Aptos"/>
                <a:ea typeface="inherit"/>
                <a:cs typeface="inherit"/>
              </a:rPr>
              <a:t> con un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EntityManager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reale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endParaRPr lang="en-US">
              <a:latin typeface="Avenir Next LT Pro" panose="020F0502020204030204"/>
              <a:ea typeface="inherit"/>
              <a:cs typeface="inherit"/>
            </a:endParaRPr>
          </a:p>
          <a:p>
            <a:r>
              <a:rPr lang="en-US" b="0" i="0" dirty="0">
                <a:latin typeface="Aptos"/>
                <a:ea typeface="inherit"/>
                <a:cs typeface="inherit"/>
              </a:rPr>
              <a:t>•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nel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caso</a:t>
            </a:r>
            <a:r>
              <a:rPr lang="en-US" b="0" i="0" dirty="0">
                <a:latin typeface="Aptos"/>
                <a:ea typeface="inherit"/>
                <a:cs typeface="inherit"/>
              </a:rPr>
              <a:t> delle Servlet,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anche</a:t>
            </a:r>
            <a:r>
              <a:rPr lang="en-US" b="0" i="0" dirty="0">
                <a:latin typeface="Aptos"/>
                <a:ea typeface="inherit"/>
                <a:cs typeface="inherit"/>
              </a:rPr>
              <a:t> il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flusso</a:t>
            </a:r>
            <a:r>
              <a:rPr lang="en-US" b="0" i="0" dirty="0">
                <a:latin typeface="Aptos"/>
                <a:ea typeface="inherit"/>
                <a:cs typeface="inherit"/>
              </a:rPr>
              <a:t> Servlet → Service → DB (con request/response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mockati</a:t>
            </a:r>
            <a:r>
              <a:rPr lang="en-US" b="0" i="0" dirty="0">
                <a:latin typeface="Aptos"/>
                <a:ea typeface="inherit"/>
                <a:cs typeface="inherit"/>
              </a:rPr>
              <a:t>, ma business +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persistenza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reali</a:t>
            </a:r>
            <a:r>
              <a:rPr lang="en-US" b="0" i="0" dirty="0">
                <a:latin typeface="Aptos"/>
                <a:ea typeface="inherit"/>
                <a:cs typeface="inherit"/>
              </a:rPr>
              <a:t>)</a:t>
            </a:r>
            <a:endParaRPr lang="en-US" dirty="0">
              <a:latin typeface="Avenir Next LT Pro" panose="020F0502020204030204"/>
              <a:ea typeface="inherit"/>
              <a:cs typeface="inherit"/>
            </a:endParaRPr>
          </a:p>
          <a:p>
            <a:r>
              <a:rPr lang="en-US" b="0" i="0" dirty="0">
                <a:latin typeface="Aptos"/>
                <a:ea typeface="inherit"/>
                <a:cs typeface="inherit"/>
              </a:rPr>
              <a:t>in JUnit non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c’è</a:t>
            </a:r>
            <a:r>
              <a:rPr lang="en-US" b="0" i="0" dirty="0">
                <a:latin typeface="Aptos"/>
                <a:ea typeface="inherit"/>
                <a:cs typeface="inherit"/>
              </a:rPr>
              <a:t> server,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quindi</a:t>
            </a:r>
            <a:r>
              <a:rPr lang="en-US" b="0" i="0" dirty="0">
                <a:latin typeface="Aptos"/>
                <a:ea typeface="inherit"/>
                <a:cs typeface="inherit"/>
              </a:rPr>
              <a:t> @EJB non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viene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dirty="0" err="1">
                <a:latin typeface="Aptos"/>
                <a:ea typeface="inherit"/>
                <a:cs typeface="inherit"/>
              </a:rPr>
              <a:t>processato</a:t>
            </a:r>
            <a:r>
              <a:rPr lang="en-US" dirty="0">
                <a:latin typeface="Aptos"/>
                <a:ea typeface="inherit"/>
                <a:cs typeface="inherit"/>
              </a:rPr>
              <a:t>;</a:t>
            </a:r>
            <a:endParaRPr lang="en-US" dirty="0">
              <a:latin typeface="Avenir Next LT Pro" panose="020F0502020204030204"/>
              <a:ea typeface="inherit"/>
              <a:cs typeface="inherit"/>
            </a:endParaRPr>
          </a:p>
          <a:p>
            <a:r>
              <a:rPr lang="en-US" dirty="0" err="1">
                <a:latin typeface="Aptos"/>
                <a:ea typeface="inherit"/>
                <a:cs typeface="inherit"/>
              </a:rPr>
              <a:t>i</a:t>
            </a:r>
            <a:r>
              <a:rPr lang="en-US" b="0" i="0" dirty="0">
                <a:latin typeface="Aptos"/>
                <a:ea typeface="inherit"/>
                <a:cs typeface="inherit"/>
              </a:rPr>
              <a:t> service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vengono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istanziati</a:t>
            </a:r>
            <a:r>
              <a:rPr lang="en-US" b="0" i="0" dirty="0">
                <a:latin typeface="Aptos"/>
                <a:ea typeface="inherit"/>
                <a:cs typeface="inherit"/>
              </a:rPr>
              <a:t> e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iniettati</a:t>
            </a:r>
            <a:r>
              <a:rPr lang="en-US" b="0" i="0" dirty="0">
                <a:latin typeface="Aptos"/>
                <a:ea typeface="inherit"/>
                <a:cs typeface="inherit"/>
              </a:rPr>
              <a:t> via reflection per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simulare</a:t>
            </a:r>
            <a:r>
              <a:rPr lang="en-US" b="0" i="0" dirty="0">
                <a:latin typeface="Aptos"/>
                <a:ea typeface="inherit"/>
                <a:cs typeface="inherit"/>
              </a:rPr>
              <a:t> il container, ma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sono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reali</a:t>
            </a:r>
            <a:r>
              <a:rPr lang="en-US" b="0" i="0" dirty="0">
                <a:latin typeface="Aptos"/>
                <a:ea typeface="inherit"/>
                <a:cs typeface="inherit"/>
              </a:rPr>
              <a:t> e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parlano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davvero</a:t>
            </a:r>
            <a:r>
              <a:rPr lang="en-US" b="0" i="0" dirty="0">
                <a:latin typeface="Aptos"/>
                <a:ea typeface="inherit"/>
                <a:cs typeface="inherit"/>
              </a:rPr>
              <a:t> con il DB H2.</a:t>
            </a:r>
            <a:endParaRPr lang="en-US"/>
          </a:p>
          <a:p>
            <a:pPr algn="ctr"/>
            <a:endParaRPr lang="it-IT" dirty="0">
              <a:latin typeface="Aptos"/>
            </a:endParaRPr>
          </a:p>
        </p:txBody>
      </p:sp>
      <p:pic>
        <p:nvPicPr>
          <p:cNvPr id="7" name="Elemento grafico 6" descr="Immagine che contiene testo, Carattere, schermata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6094CCA9-607F-CB52-CBE2-F3AA5B526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7639" y="790942"/>
            <a:ext cx="2864986" cy="1611252"/>
          </a:xfrm>
          <a:prstGeom prst="rect">
            <a:avLst/>
          </a:prstGeom>
          <a:effectLst>
            <a:glow rad="215900">
              <a:schemeClr val="accent1">
                <a:alpha val="44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Immagine 7" descr="Immagine che contiene simbolo, logo, Carattere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69AB58C6-0438-7229-885E-F7F82ACCA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509" y="3016299"/>
            <a:ext cx="2884921" cy="298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5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75A292-A33F-4C04-8944-25EAA94F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0" y="128025"/>
            <a:ext cx="11970773" cy="66019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4A3DA5-EA7A-69E5-3CC9-97976F872A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 rot="-180000">
            <a:off x="3068100" y="2406569"/>
            <a:ext cx="4275136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800" b="1" dirty="0">
                <a:solidFill>
                  <a:srgbClr val="FFAA17"/>
                </a:solidFill>
              </a:rPr>
              <a:t>2. OBIETTIVO</a:t>
            </a:r>
          </a:p>
        </p:txBody>
      </p:sp>
    </p:spTree>
    <p:extLst>
      <p:ext uri="{BB962C8B-B14F-4D97-AF65-F5344CB8AC3E}">
        <p14:creationId xmlns:p14="http://schemas.microsoft.com/office/powerpoint/2010/main" val="163290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C681CB-1700-6B81-F071-CB9F1FB5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6F775C6-97D1-4D2E-66DE-C9DA6E51B235}"/>
              </a:ext>
            </a:extLst>
          </p:cNvPr>
          <p:cNvSpPr txBox="1"/>
          <p:nvPr/>
        </p:nvSpPr>
        <p:spPr>
          <a:xfrm>
            <a:off x="334211" y="381000"/>
            <a:ext cx="6096000" cy="10874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5560"/>
              </a:lnSpc>
            </a:pPr>
            <a:r>
              <a:rPr lang="it-IT" sz="5000" dirty="0">
                <a:solidFill>
                  <a:srgbClr val="FFAA17"/>
                </a:solidFill>
                <a:latin typeface="Aptos Display"/>
              </a:rPr>
              <a:t>Testing</a:t>
            </a:r>
            <a:r>
              <a:rPr lang="it-IT" sz="5000" b="0" i="0" u="none" strike="noStrike" dirty="0">
                <a:solidFill>
                  <a:srgbClr val="FFAA17"/>
                </a:solidFill>
                <a:latin typeface="Aptos Display"/>
              </a:rPr>
              <a:t> di </a:t>
            </a:r>
            <a:r>
              <a:rPr lang="it-IT" sz="5000" dirty="0">
                <a:solidFill>
                  <a:srgbClr val="FFAA17"/>
                </a:solidFill>
                <a:latin typeface="Aptos Display"/>
              </a:rPr>
              <a:t>sistema</a:t>
            </a:r>
            <a:endParaRPr lang="en-US" sz="5000" b="0" i="0" dirty="0">
              <a:latin typeface="Aptos Display"/>
            </a:endParaRPr>
          </a:p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37AEDB-9B01-4185-47AD-EDE3594075B7}"/>
              </a:ext>
            </a:extLst>
          </p:cNvPr>
          <p:cNvSpPr txBox="1"/>
          <p:nvPr/>
        </p:nvSpPr>
        <p:spPr>
          <a:xfrm>
            <a:off x="334211" y="1470526"/>
            <a:ext cx="60960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0" i="0" dirty="0">
                <a:latin typeface="Aptos"/>
                <a:ea typeface="gg sans"/>
                <a:cs typeface="gg sans"/>
              </a:rPr>
              <a:t>La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fase</a:t>
            </a:r>
            <a:r>
              <a:rPr lang="en-US" b="0" i="0" dirty="0">
                <a:latin typeface="Aptos"/>
                <a:ea typeface="gg sans"/>
                <a:cs typeface="gg sans"/>
              </a:rPr>
              <a:t> di testing di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sistema</a:t>
            </a:r>
            <a:r>
              <a:rPr lang="en-US" b="0" i="0" dirty="0">
                <a:latin typeface="Aptos"/>
                <a:ea typeface="gg sans"/>
                <a:cs typeface="gg sans"/>
              </a:rPr>
              <a:t> è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finalizzata</a:t>
            </a:r>
            <a:r>
              <a:rPr lang="en-US" b="0" i="0" dirty="0">
                <a:latin typeface="Aptos"/>
                <a:ea typeface="gg sans"/>
                <a:cs typeface="gg sans"/>
              </a:rPr>
              <a:t> alla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verifica</a:t>
            </a:r>
            <a:r>
              <a:rPr lang="en-US" b="0" i="0" dirty="0">
                <a:latin typeface="Aptos"/>
                <a:ea typeface="gg sans"/>
                <a:cs typeface="gg sans"/>
              </a:rPr>
              <a:t> del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comportamento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complessivo</a:t>
            </a:r>
            <a:r>
              <a:rPr lang="en-US" b="0" i="0" dirty="0">
                <a:latin typeface="Aptos"/>
                <a:ea typeface="gg sans"/>
                <a:cs typeface="gg sans"/>
              </a:rPr>
              <a:t> della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piattaforma</a:t>
            </a:r>
            <a:r>
              <a:rPr lang="en-US" b="0" i="0" dirty="0">
                <a:latin typeface="Aptos"/>
                <a:ea typeface="gg sans"/>
                <a:cs typeface="gg sans"/>
              </a:rPr>
              <a:t> Future Forge Gear. </a:t>
            </a:r>
            <a:endParaRPr lang="en-US" dirty="0">
              <a:latin typeface="Aptos"/>
              <a:ea typeface="gg sans"/>
              <a:cs typeface="gg sans"/>
            </a:endParaRPr>
          </a:p>
          <a:p>
            <a:endParaRPr lang="en-US" dirty="0">
              <a:latin typeface="Aptos"/>
              <a:ea typeface="gg sans"/>
              <a:cs typeface="gg sans"/>
            </a:endParaRPr>
          </a:p>
          <a:p>
            <a:r>
              <a:rPr lang="en-US" b="0" i="0" dirty="0">
                <a:latin typeface="Aptos"/>
                <a:ea typeface="gg sans"/>
                <a:cs typeface="gg sans"/>
              </a:rPr>
              <a:t>In </a:t>
            </a:r>
            <a:r>
              <a:rPr lang="en-US" b="0" i="0" err="1">
                <a:latin typeface="Aptos"/>
                <a:ea typeface="gg sans"/>
                <a:cs typeface="gg sans"/>
              </a:rPr>
              <a:t>questa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fase</a:t>
            </a:r>
            <a:r>
              <a:rPr lang="en-US" b="0" i="0" dirty="0">
                <a:latin typeface="Aptos"/>
                <a:ea typeface="gg sans"/>
                <a:cs typeface="gg sans"/>
              </a:rPr>
              <a:t> il </a:t>
            </a:r>
            <a:r>
              <a:rPr lang="en-US" b="0" i="0" err="1">
                <a:latin typeface="Aptos"/>
                <a:ea typeface="gg sans"/>
                <a:cs typeface="gg sans"/>
              </a:rPr>
              <a:t>sistema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viene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considerato</a:t>
            </a:r>
            <a:r>
              <a:rPr lang="en-US" b="0" i="0" dirty="0">
                <a:latin typeface="Aptos"/>
                <a:ea typeface="gg sans"/>
                <a:cs typeface="gg sans"/>
              </a:rPr>
              <a:t> come </a:t>
            </a:r>
            <a:r>
              <a:rPr lang="en-US" b="0" i="0" err="1">
                <a:latin typeface="Aptos"/>
                <a:ea typeface="gg sans"/>
                <a:cs typeface="gg sans"/>
              </a:rPr>
              <a:t>un’unica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entità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integrata</a:t>
            </a:r>
            <a:r>
              <a:rPr lang="en-US" b="0" i="0" dirty="0">
                <a:latin typeface="Aptos"/>
                <a:ea typeface="gg sans"/>
                <a:cs typeface="gg sans"/>
              </a:rPr>
              <a:t> (frontend, </a:t>
            </a:r>
            <a:r>
              <a:rPr lang="en-US" b="0" i="0" err="1">
                <a:latin typeface="Aptos"/>
                <a:ea typeface="gg sans"/>
                <a:cs typeface="gg sans"/>
              </a:rPr>
              <a:t>logica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applicativa</a:t>
            </a:r>
            <a:r>
              <a:rPr lang="en-US" b="0" i="0" dirty="0">
                <a:latin typeface="Aptos"/>
                <a:ea typeface="gg sans"/>
                <a:cs typeface="gg sans"/>
              </a:rPr>
              <a:t> e </a:t>
            </a:r>
            <a:r>
              <a:rPr lang="en-US" b="0" i="0" err="1">
                <a:latin typeface="Aptos"/>
                <a:ea typeface="gg sans"/>
                <a:cs typeface="gg sans"/>
              </a:rPr>
              <a:t>persistenza</a:t>
            </a:r>
            <a:r>
              <a:rPr lang="en-US" b="0" i="0" dirty="0">
                <a:latin typeface="Aptos"/>
                <a:ea typeface="gg sans"/>
                <a:cs typeface="gg sans"/>
              </a:rPr>
              <a:t>), al fine di </a:t>
            </a:r>
            <a:r>
              <a:rPr lang="en-US" b="0" i="0" err="1">
                <a:latin typeface="Aptos"/>
                <a:ea typeface="gg sans"/>
                <a:cs typeface="gg sans"/>
              </a:rPr>
              <a:t>individuare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eventuali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anomalie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emergenti</a:t>
            </a:r>
            <a:r>
              <a:rPr lang="en-US" b="0" i="0" dirty="0">
                <a:latin typeface="Aptos"/>
                <a:ea typeface="gg sans"/>
                <a:cs typeface="gg sans"/>
              </a:rPr>
              <a:t> solo a </a:t>
            </a:r>
            <a:r>
              <a:rPr lang="en-US" b="0" i="0" err="1">
                <a:latin typeface="Aptos"/>
                <a:ea typeface="gg sans"/>
                <a:cs typeface="gg sans"/>
              </a:rPr>
              <a:t>seguito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err="1">
                <a:latin typeface="Aptos"/>
                <a:ea typeface="gg sans"/>
                <a:cs typeface="gg sans"/>
              </a:rPr>
              <a:t>dell’integrazione</a:t>
            </a:r>
            <a:r>
              <a:rPr lang="en-US" b="0" i="0" dirty="0">
                <a:latin typeface="Aptos"/>
                <a:ea typeface="gg sans"/>
                <a:cs typeface="gg sans"/>
              </a:rPr>
              <a:t> completa </a:t>
            </a:r>
            <a:r>
              <a:rPr lang="en-US" b="0" i="0" err="1">
                <a:latin typeface="Aptos"/>
                <a:ea typeface="gg sans"/>
                <a:cs typeface="gg sans"/>
              </a:rPr>
              <a:t>dei</a:t>
            </a:r>
            <a:r>
              <a:rPr lang="en-US" b="0" i="0" dirty="0">
                <a:latin typeface="Aptos"/>
                <a:ea typeface="gg sans"/>
                <a:cs typeface="gg sans"/>
              </a:rPr>
              <a:t> moduli. </a:t>
            </a:r>
            <a:endParaRPr lang="en-US">
              <a:latin typeface="Aptos"/>
              <a:ea typeface="gg sans"/>
              <a:cs typeface="gg sans"/>
            </a:endParaRPr>
          </a:p>
          <a:p>
            <a:endParaRPr lang="en-US" dirty="0">
              <a:latin typeface="Aptos"/>
              <a:ea typeface="gg sans"/>
              <a:cs typeface="gg sans"/>
            </a:endParaRPr>
          </a:p>
          <a:p>
            <a:r>
              <a:rPr lang="en-US" b="0" i="0" dirty="0">
                <a:latin typeface="Aptos"/>
                <a:ea typeface="gg sans"/>
                <a:cs typeface="gg sans"/>
              </a:rPr>
              <a:t>Questa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verifica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rappresenta</a:t>
            </a:r>
            <a:r>
              <a:rPr lang="en-US" b="0" i="0" dirty="0">
                <a:latin typeface="Aptos"/>
                <a:ea typeface="gg sans"/>
                <a:cs typeface="gg sans"/>
              </a:rPr>
              <a:t> il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livello</a:t>
            </a:r>
            <a:r>
              <a:rPr lang="en-US" b="0" i="0" dirty="0">
                <a:latin typeface="Aptos"/>
                <a:ea typeface="gg sans"/>
                <a:cs typeface="gg sans"/>
              </a:rPr>
              <a:t> finale di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validazione</a:t>
            </a:r>
            <a:r>
              <a:rPr lang="en-US" b="0" i="0" dirty="0">
                <a:latin typeface="Aptos"/>
                <a:ea typeface="gg sans"/>
                <a:cs typeface="gg sans"/>
              </a:rPr>
              <a:t> del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corretto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funzionamento</a:t>
            </a:r>
            <a:r>
              <a:rPr lang="en-US" b="0" i="0" dirty="0">
                <a:latin typeface="Aptos"/>
                <a:ea typeface="gg sans"/>
                <a:cs typeface="gg sans"/>
              </a:rPr>
              <a:t>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complessivo</a:t>
            </a:r>
            <a:r>
              <a:rPr lang="en-US" b="0" i="0" dirty="0">
                <a:latin typeface="Aptos"/>
                <a:ea typeface="gg sans"/>
                <a:cs typeface="gg sans"/>
              </a:rPr>
              <a:t> della </a:t>
            </a:r>
            <a:r>
              <a:rPr lang="en-US" b="0" i="0" dirty="0" err="1">
                <a:latin typeface="Aptos"/>
                <a:ea typeface="gg sans"/>
                <a:cs typeface="gg sans"/>
              </a:rPr>
              <a:t>piattaforma</a:t>
            </a:r>
            <a:r>
              <a:rPr lang="en-US" b="0" i="0" dirty="0">
                <a:latin typeface="Aptos"/>
                <a:ea typeface="gg sans"/>
                <a:cs typeface="gg sans"/>
              </a:rPr>
              <a:t>.</a:t>
            </a:r>
            <a:endParaRPr lang="en-US">
              <a:latin typeface="Aptos"/>
            </a:endParaRPr>
          </a:p>
          <a:p>
            <a:pPr algn="ctr"/>
            <a:endParaRPr lang="it-IT" dirty="0">
              <a:latin typeface="Aptos"/>
            </a:endParaRPr>
          </a:p>
        </p:txBody>
      </p:sp>
      <p:pic>
        <p:nvPicPr>
          <p:cNvPr id="4" name="Immagine 3" descr="16 reasons why to use Selenium IDE in 2021 (and 1 why not) - AI-Powered  End-to-End Testing | Applitools">
            <a:extLst>
              <a:ext uri="{FF2B5EF4-FFF2-40B4-BE49-F238E27FC236}">
                <a16:creationId xmlns:a16="http://schemas.microsoft.com/office/drawing/2014/main" id="{ED6F4EED-8395-C40F-AEE7-9E4D0991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235" y="1468521"/>
            <a:ext cx="4543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5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16C250-8A94-3713-0092-E9D2F2992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08245E2-1637-549F-D177-10DFC96FA3CF}"/>
              </a:ext>
            </a:extLst>
          </p:cNvPr>
          <p:cNvSpPr txBox="1"/>
          <p:nvPr/>
        </p:nvSpPr>
        <p:spPr>
          <a:xfrm>
            <a:off x="247316" y="628316"/>
            <a:ext cx="5334000" cy="10874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5616"/>
              </a:lnSpc>
            </a:pPr>
            <a:r>
              <a:rPr lang="it-IT" sz="5000" b="0" i="0" u="none" strike="noStrike" baseline="0" dirty="0">
                <a:solidFill>
                  <a:srgbClr val="FFAA17"/>
                </a:solidFill>
                <a:latin typeface="Aptos Display"/>
              </a:rPr>
              <a:t>Funzionalità testate</a:t>
            </a:r>
            <a:r>
              <a:rPr lang="en-US" sz="5000" b="0" i="0" dirty="0">
                <a:solidFill>
                  <a:srgbClr val="FFAA17"/>
                </a:solidFill>
                <a:latin typeface="Aptos Display"/>
              </a:rPr>
              <a:t>​</a:t>
            </a:r>
          </a:p>
          <a:p>
            <a:pPr algn="ctr"/>
            <a:endParaRPr lang="it-IT" dirty="0">
              <a:solidFill>
                <a:srgbClr val="FFAA17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932647-0BF5-5DA3-576D-A2F9C9B0DA7D}"/>
              </a:ext>
            </a:extLst>
          </p:cNvPr>
          <p:cNvSpPr txBox="1"/>
          <p:nvPr/>
        </p:nvSpPr>
        <p:spPr>
          <a:xfrm>
            <a:off x="247316" y="1637632"/>
            <a:ext cx="609600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b="0" i="0" err="1">
                <a:latin typeface="Aptos"/>
                <a:ea typeface="inherit"/>
                <a:cs typeface="inherit"/>
              </a:rPr>
              <a:t>Funzionalità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err="1">
                <a:latin typeface="Aptos"/>
                <a:ea typeface="inherit"/>
                <a:cs typeface="inherit"/>
              </a:rPr>
              <a:t>dell’Utente</a:t>
            </a:r>
            <a:r>
              <a:rPr lang="en-US" b="0" i="0" dirty="0">
                <a:latin typeface="Aptos"/>
                <a:ea typeface="inherit"/>
                <a:cs typeface="inherit"/>
              </a:rPr>
              <a:t>: </a:t>
            </a:r>
            <a:endParaRPr lang="it-IT">
              <a:latin typeface="Aptos"/>
            </a:endParaRPr>
          </a:p>
          <a:p>
            <a:r>
              <a:rPr lang="en-US" dirty="0">
                <a:latin typeface="Aptos"/>
                <a:ea typeface="inherit"/>
                <a:cs typeface="inherit"/>
              </a:rPr>
              <a:t>  </a:t>
            </a:r>
            <a:r>
              <a:rPr lang="en-US" b="0" i="0" err="1">
                <a:latin typeface="Aptos"/>
                <a:ea typeface="inherit"/>
                <a:cs typeface="inherit"/>
              </a:rPr>
              <a:t>Validazione</a:t>
            </a:r>
            <a:r>
              <a:rPr lang="en-US" b="0" i="0" dirty="0">
                <a:latin typeface="Aptos"/>
                <a:ea typeface="inherit"/>
                <a:cs typeface="inherit"/>
              </a:rPr>
              <a:t> di Email </a:t>
            </a:r>
            <a:r>
              <a:rPr lang="en-US" b="0" i="0" err="1">
                <a:latin typeface="Aptos"/>
                <a:ea typeface="inherit"/>
                <a:cs typeface="inherit"/>
              </a:rPr>
              <a:t>nella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err="1">
                <a:latin typeface="Aptos"/>
                <a:ea typeface="inherit"/>
                <a:cs typeface="inherit"/>
              </a:rPr>
              <a:t>registrazione</a:t>
            </a:r>
            <a:endParaRPr lang="en-US" b="0" i="0" dirty="0">
              <a:latin typeface="Aptos"/>
              <a:ea typeface="inherit"/>
              <a:cs typeface="inherit"/>
            </a:endParaRPr>
          </a:p>
          <a:p>
            <a:r>
              <a:rPr lang="en-US" dirty="0">
                <a:latin typeface="Aptos"/>
                <a:ea typeface="inherit"/>
                <a:cs typeface="inherit"/>
              </a:rPr>
              <a:t>  </a:t>
            </a:r>
            <a:r>
              <a:rPr lang="en-US" b="0" i="0" err="1">
                <a:latin typeface="Aptos"/>
                <a:ea typeface="inherit"/>
                <a:cs typeface="inherit"/>
              </a:rPr>
              <a:t>Validazione</a:t>
            </a:r>
            <a:r>
              <a:rPr lang="en-US" b="0" i="0" dirty="0">
                <a:latin typeface="Aptos"/>
                <a:ea typeface="inherit"/>
                <a:cs typeface="inherit"/>
              </a:rPr>
              <a:t> di password </a:t>
            </a:r>
            <a:r>
              <a:rPr lang="en-US" b="0" i="0" err="1">
                <a:latin typeface="Aptos"/>
                <a:ea typeface="inherit"/>
                <a:cs typeface="inherit"/>
              </a:rPr>
              <a:t>nella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err="1">
                <a:latin typeface="Aptos"/>
                <a:ea typeface="inherit"/>
                <a:cs typeface="inherit"/>
              </a:rPr>
              <a:t>registrazione</a:t>
            </a:r>
            <a:endParaRPr lang="en-US" b="0" i="0" dirty="0">
              <a:latin typeface="Aptos"/>
              <a:ea typeface="inherit"/>
              <a:cs typeface="inherit"/>
            </a:endParaRPr>
          </a:p>
          <a:p>
            <a:r>
              <a:rPr lang="en-US" dirty="0">
                <a:latin typeface="Aptos"/>
                <a:ea typeface="inherit"/>
                <a:cs typeface="inherit"/>
              </a:rPr>
              <a:t>  </a:t>
            </a:r>
            <a:r>
              <a:rPr lang="en-US" b="0" i="0" err="1">
                <a:latin typeface="Aptos"/>
                <a:ea typeface="inherit"/>
                <a:cs typeface="inherit"/>
              </a:rPr>
              <a:t>Aggiunta</a:t>
            </a:r>
            <a:r>
              <a:rPr lang="en-US" b="0" i="0" dirty="0">
                <a:latin typeface="Aptos"/>
                <a:ea typeface="inherit"/>
                <a:cs typeface="inherit"/>
              </a:rPr>
              <a:t> di </a:t>
            </a:r>
            <a:r>
              <a:rPr lang="en-US" b="0" i="0" err="1">
                <a:latin typeface="Aptos"/>
                <a:ea typeface="inherit"/>
                <a:cs typeface="inherit"/>
              </a:rPr>
              <a:t>prodotti</a:t>
            </a:r>
            <a:r>
              <a:rPr lang="en-US" b="0" i="0" dirty="0">
                <a:latin typeface="Aptos"/>
                <a:ea typeface="inherit"/>
                <a:cs typeface="inherit"/>
              </a:rPr>
              <a:t> al </a:t>
            </a:r>
            <a:r>
              <a:rPr lang="en-US" b="0" i="0" err="1">
                <a:latin typeface="Aptos"/>
                <a:ea typeface="inherit"/>
                <a:cs typeface="inherit"/>
              </a:rPr>
              <a:t>carrello</a:t>
            </a:r>
            <a:endParaRPr lang="en-US" b="0" i="0" dirty="0">
              <a:latin typeface="Aptos"/>
              <a:ea typeface="inherit"/>
              <a:cs typeface="inherit"/>
            </a:endParaRPr>
          </a:p>
          <a:p>
            <a:r>
              <a:rPr lang="en-US" dirty="0">
                <a:latin typeface="Aptos"/>
                <a:ea typeface="inherit"/>
                <a:cs typeface="inherit"/>
              </a:rPr>
              <a:t>  </a:t>
            </a:r>
            <a:r>
              <a:rPr lang="en-US" b="0" i="0" dirty="0">
                <a:latin typeface="Aptos"/>
                <a:ea typeface="inherit"/>
                <a:cs typeface="inherit"/>
              </a:rPr>
              <a:t>Login </a:t>
            </a:r>
            <a:r>
              <a:rPr lang="en-US" b="0" i="0" err="1">
                <a:latin typeface="Aptos"/>
                <a:ea typeface="inherit"/>
                <a:cs typeface="inherit"/>
              </a:rPr>
              <a:t>tramite</a:t>
            </a:r>
            <a:r>
              <a:rPr lang="en-US" b="0" i="0" dirty="0">
                <a:latin typeface="Aptos"/>
                <a:ea typeface="inherit"/>
                <a:cs typeface="inherit"/>
              </a:rPr>
              <a:t> mail e password</a:t>
            </a:r>
          </a:p>
          <a:p>
            <a:endParaRPr lang="en-US" dirty="0">
              <a:latin typeface="Aptos"/>
              <a:ea typeface="inherit"/>
              <a:cs typeface="inherit"/>
            </a:endParaRPr>
          </a:p>
          <a:p>
            <a:pPr marL="285750" indent="-285750" algn="l">
              <a:buFont typeface="Arial"/>
              <a:buChar char="•"/>
            </a:pPr>
            <a:r>
              <a:rPr lang="en-US" b="0" i="0" err="1">
                <a:latin typeface="Aptos"/>
                <a:ea typeface="inherit"/>
                <a:cs typeface="inherit"/>
              </a:rPr>
              <a:t>Funzionalità</a:t>
            </a:r>
            <a:r>
              <a:rPr lang="en-US" b="0" i="0" dirty="0">
                <a:latin typeface="Aptos"/>
                <a:ea typeface="inherit"/>
                <a:cs typeface="inherit"/>
              </a:rPr>
              <a:t> del </a:t>
            </a:r>
            <a:r>
              <a:rPr lang="en-US" b="0" i="0" err="1">
                <a:latin typeface="Aptos"/>
                <a:ea typeface="inherit"/>
                <a:cs typeface="inherit"/>
              </a:rPr>
              <a:t>magazziniere</a:t>
            </a:r>
            <a:r>
              <a:rPr lang="en-US" b="0" i="0" dirty="0">
                <a:latin typeface="Aptos"/>
                <a:ea typeface="inherit"/>
                <a:cs typeface="inherit"/>
              </a:rPr>
              <a:t>: </a:t>
            </a:r>
          </a:p>
          <a:p>
            <a:r>
              <a:rPr lang="en-US" dirty="0">
                <a:latin typeface="Aptos"/>
                <a:ea typeface="inherit"/>
                <a:cs typeface="inherit"/>
              </a:rPr>
              <a:t>  </a:t>
            </a:r>
            <a:r>
              <a:rPr lang="en-US" b="0" i="0" err="1">
                <a:latin typeface="Aptos"/>
                <a:ea typeface="inherit"/>
                <a:cs typeface="inherit"/>
              </a:rPr>
              <a:t>Richiesta</a:t>
            </a:r>
            <a:r>
              <a:rPr lang="en-US" b="0" i="0" dirty="0">
                <a:latin typeface="Aptos"/>
                <a:ea typeface="inherit"/>
                <a:cs typeface="inherit"/>
              </a:rPr>
              <a:t> di un </a:t>
            </a:r>
            <a:r>
              <a:rPr lang="en-US" b="0" i="0" err="1">
                <a:latin typeface="Aptos"/>
                <a:ea typeface="inherit"/>
                <a:cs typeface="inherit"/>
              </a:rPr>
              <a:t>prodotto</a:t>
            </a:r>
            <a:endParaRPr lang="en-US" b="0" i="0" dirty="0">
              <a:latin typeface="Aptos"/>
              <a:ea typeface="inherit"/>
              <a:cs typeface="inherit"/>
            </a:endParaRPr>
          </a:p>
          <a:p>
            <a:r>
              <a:rPr lang="en-US" dirty="0">
                <a:latin typeface="Aptos"/>
                <a:ea typeface="inherit"/>
                <a:cs typeface="inherit"/>
              </a:rPr>
              <a:t>  </a:t>
            </a:r>
            <a:r>
              <a:rPr lang="en-US" b="0" i="0" err="1">
                <a:latin typeface="Aptos"/>
                <a:ea typeface="inherit"/>
                <a:cs typeface="inherit"/>
              </a:rPr>
              <a:t>Modifica</a:t>
            </a:r>
            <a:r>
              <a:rPr lang="en-US" b="0" i="0" dirty="0">
                <a:latin typeface="Aptos"/>
                <a:ea typeface="inherit"/>
                <a:cs typeface="inherit"/>
              </a:rPr>
              <a:t> del </a:t>
            </a:r>
            <a:r>
              <a:rPr lang="en-US" b="0" i="0" err="1">
                <a:latin typeface="Aptos"/>
                <a:ea typeface="inherit"/>
                <a:cs typeface="inherit"/>
              </a:rPr>
              <a:t>nome</a:t>
            </a:r>
            <a:r>
              <a:rPr lang="en-US" b="0" i="0" dirty="0">
                <a:latin typeface="Aptos"/>
                <a:ea typeface="inherit"/>
                <a:cs typeface="inherit"/>
              </a:rPr>
              <a:t> di un </a:t>
            </a:r>
            <a:r>
              <a:rPr lang="en-US" b="0" i="0" err="1">
                <a:latin typeface="Aptos"/>
                <a:ea typeface="inherit"/>
                <a:cs typeface="inherit"/>
              </a:rPr>
              <a:t>prodotto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err="1">
                <a:latin typeface="Aptos"/>
                <a:ea typeface="inherit"/>
                <a:cs typeface="inherit"/>
              </a:rPr>
              <a:t>nel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err="1">
                <a:latin typeface="Aptos"/>
                <a:ea typeface="inherit"/>
                <a:cs typeface="inherit"/>
              </a:rPr>
              <a:t>magazzino</a:t>
            </a:r>
            <a:endParaRPr lang="en-US" b="0" i="0" dirty="0">
              <a:latin typeface="Aptos"/>
              <a:ea typeface="inherit"/>
              <a:cs typeface="inherit"/>
            </a:endParaRPr>
          </a:p>
          <a:p>
            <a:r>
              <a:rPr lang="en-US" dirty="0">
                <a:latin typeface="Aptos"/>
                <a:ea typeface="inherit"/>
                <a:cs typeface="inherit"/>
              </a:rPr>
              <a:t>  </a:t>
            </a:r>
            <a:r>
              <a:rPr lang="en-US" b="0" i="0" err="1">
                <a:latin typeface="Aptos"/>
                <a:ea typeface="inherit"/>
                <a:cs typeface="inherit"/>
              </a:rPr>
              <a:t>Modifica</a:t>
            </a:r>
            <a:r>
              <a:rPr lang="en-US" b="0" i="0" dirty="0">
                <a:latin typeface="Aptos"/>
                <a:ea typeface="inherit"/>
                <a:cs typeface="inherit"/>
              </a:rPr>
              <a:t> del </a:t>
            </a:r>
            <a:r>
              <a:rPr lang="en-US" b="0" i="0" err="1">
                <a:latin typeface="Aptos"/>
                <a:ea typeface="inherit"/>
                <a:cs typeface="inherit"/>
              </a:rPr>
              <a:t>prezzo</a:t>
            </a:r>
            <a:r>
              <a:rPr lang="en-US" b="0" i="0" dirty="0">
                <a:latin typeface="Aptos"/>
                <a:ea typeface="inherit"/>
                <a:cs typeface="inherit"/>
              </a:rPr>
              <a:t> di un </a:t>
            </a:r>
            <a:r>
              <a:rPr lang="en-US" b="0" i="0" err="1">
                <a:latin typeface="Aptos"/>
                <a:ea typeface="inherit"/>
                <a:cs typeface="inherit"/>
              </a:rPr>
              <a:t>prodotto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err="1">
                <a:latin typeface="Aptos"/>
                <a:ea typeface="inherit"/>
                <a:cs typeface="inherit"/>
              </a:rPr>
              <a:t>nel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err="1">
                <a:latin typeface="Aptos"/>
                <a:ea typeface="inherit"/>
                <a:cs typeface="inherit"/>
              </a:rPr>
              <a:t>magazzino</a:t>
            </a:r>
            <a:endParaRPr lang="en-US" b="0" i="0">
              <a:latin typeface="Aptos"/>
              <a:ea typeface="inherit"/>
              <a:cs typeface="inherit"/>
            </a:endParaRPr>
          </a:p>
          <a:p>
            <a:endParaRPr lang="en-US" dirty="0">
              <a:latin typeface="Aptos"/>
              <a:ea typeface="inherit"/>
              <a:cs typeface="inherit"/>
            </a:endParaRPr>
          </a:p>
          <a:p>
            <a:pPr marL="285750" indent="-285750" algn="l">
              <a:buFont typeface="Arial"/>
              <a:buChar char="•"/>
            </a:pPr>
            <a:r>
              <a:rPr lang="en-US" b="0" i="0" err="1">
                <a:latin typeface="Aptos"/>
                <a:ea typeface="inherit"/>
                <a:cs typeface="inherit"/>
              </a:rPr>
              <a:t>Funzionalità</a:t>
            </a:r>
            <a:r>
              <a:rPr lang="en-US" b="0" i="0" dirty="0">
                <a:latin typeface="Aptos"/>
                <a:ea typeface="inherit"/>
                <a:cs typeface="inherit"/>
              </a:rPr>
              <a:t> del </a:t>
            </a:r>
            <a:r>
              <a:rPr lang="en-US" b="0" i="0" err="1">
                <a:latin typeface="Aptos"/>
                <a:ea typeface="inherit"/>
                <a:cs typeface="inherit"/>
              </a:rPr>
              <a:t>fornitore</a:t>
            </a:r>
            <a:r>
              <a:rPr lang="en-US" b="0" i="0" dirty="0">
                <a:latin typeface="Aptos"/>
                <a:ea typeface="inherit"/>
                <a:cs typeface="inherit"/>
              </a:rPr>
              <a:t>: </a:t>
            </a:r>
          </a:p>
          <a:p>
            <a:r>
              <a:rPr lang="en-US" dirty="0">
                <a:latin typeface="Aptos"/>
                <a:ea typeface="inherit"/>
                <a:cs typeface="inherit"/>
              </a:rPr>
              <a:t>  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Creazione</a:t>
            </a:r>
            <a:r>
              <a:rPr lang="en-US" b="0" i="0" dirty="0">
                <a:latin typeface="Aptos"/>
                <a:ea typeface="inherit"/>
                <a:cs typeface="inherit"/>
              </a:rPr>
              <a:t> di un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prodotto</a:t>
            </a:r>
            <a:endParaRPr lang="en-US" b="0" i="0" dirty="0">
              <a:latin typeface="Aptos"/>
              <a:ea typeface="inherit"/>
              <a:cs typeface="inherit"/>
            </a:endParaRPr>
          </a:p>
          <a:p>
            <a:endParaRPr lang="en-US" dirty="0">
              <a:latin typeface="Aptos"/>
              <a:ea typeface="inherit"/>
              <a:cs typeface="inherit"/>
            </a:endParaRPr>
          </a:p>
          <a:p>
            <a:pPr marL="285750" indent="-285750">
              <a:buFont typeface="Arial"/>
              <a:buChar char="•"/>
            </a:pPr>
            <a:r>
              <a:rPr lang="en-US" b="0" i="0" err="1">
                <a:latin typeface="Aptos"/>
                <a:ea typeface="inherit"/>
                <a:cs typeface="inherit"/>
              </a:rPr>
              <a:t>Funzionalità</a:t>
            </a:r>
            <a:r>
              <a:rPr lang="en-US" b="0" i="0" dirty="0">
                <a:latin typeface="Aptos"/>
                <a:ea typeface="inherit"/>
                <a:cs typeface="inherit"/>
              </a:rPr>
              <a:t> del </a:t>
            </a:r>
            <a:r>
              <a:rPr lang="en-US" b="0" i="0" err="1">
                <a:latin typeface="Aptos"/>
                <a:ea typeface="inherit"/>
                <a:cs typeface="inherit"/>
              </a:rPr>
              <a:t>gestore</a:t>
            </a:r>
            <a:r>
              <a:rPr lang="en-US" b="0" i="0" dirty="0">
                <a:latin typeface="Aptos"/>
                <a:ea typeface="inherit"/>
                <a:cs typeface="inherit"/>
              </a:rPr>
              <a:t> degli </a:t>
            </a:r>
            <a:r>
              <a:rPr lang="en-US" b="0" i="0" err="1">
                <a:latin typeface="Aptos"/>
                <a:ea typeface="inherit"/>
                <a:cs typeface="inherit"/>
              </a:rPr>
              <a:t>ordini</a:t>
            </a:r>
            <a:r>
              <a:rPr lang="en-US" b="0" i="0" dirty="0">
                <a:latin typeface="Aptos"/>
                <a:ea typeface="inherit"/>
                <a:cs typeface="inherit"/>
              </a:rPr>
              <a:t>: </a:t>
            </a:r>
          </a:p>
          <a:p>
            <a:r>
              <a:rPr lang="en-US" dirty="0">
                <a:latin typeface="Aptos"/>
                <a:ea typeface="inherit"/>
                <a:cs typeface="inherit"/>
              </a:rPr>
              <a:t>  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Modifica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stato</a:t>
            </a:r>
            <a:r>
              <a:rPr lang="en-US" b="0" i="0" dirty="0">
                <a:latin typeface="Aptos"/>
                <a:ea typeface="inherit"/>
                <a:cs typeface="inherit"/>
              </a:rPr>
              <a:t> </a:t>
            </a:r>
            <a:r>
              <a:rPr lang="en-US" b="0" i="0" dirty="0" err="1">
                <a:latin typeface="Aptos"/>
                <a:ea typeface="inherit"/>
                <a:cs typeface="inherit"/>
              </a:rPr>
              <a:t>dell’ordine</a:t>
            </a:r>
            <a:endParaRPr lang="en-US" b="0" i="0" dirty="0">
              <a:latin typeface="Aptos"/>
              <a:ea typeface="inherit"/>
              <a:cs typeface="inherit"/>
            </a:endParaRPr>
          </a:p>
          <a:p>
            <a:pPr marL="228600" indent="-228600" algn="l">
              <a:buFont typeface="Arial"/>
              <a:buChar char="•"/>
            </a:pPr>
            <a:endParaRPr lang="en-US" b="0" i="0">
              <a:latin typeface="inherit"/>
              <a:ea typeface="inherit"/>
              <a:cs typeface="inherit"/>
            </a:endParaRPr>
          </a:p>
          <a:p>
            <a:pPr marL="228600" indent="-228600" algn="l">
              <a:buFont typeface="Arial"/>
              <a:buChar char="•"/>
            </a:pPr>
            <a:endParaRPr lang="en-US" b="0" i="0">
              <a:latin typeface="inherit"/>
              <a:ea typeface="inherit"/>
              <a:cs typeface="inherit"/>
            </a:endParaRPr>
          </a:p>
          <a:p>
            <a:pPr marL="228600" indent="-228600" algn="l">
              <a:buFont typeface="Arial"/>
              <a:buChar char="•"/>
            </a:pPr>
            <a:endParaRPr lang="en-US" b="0" i="0">
              <a:latin typeface="inherit"/>
              <a:ea typeface="inherit"/>
              <a:cs typeface="inherit"/>
            </a:endParaRPr>
          </a:p>
          <a:p>
            <a:pPr algn="ctr"/>
            <a:endParaRPr lang="it-IT"/>
          </a:p>
        </p:txBody>
      </p:sp>
      <p:pic>
        <p:nvPicPr>
          <p:cNvPr id="4" name="Elemento grafico 3" descr="Appunti parzialmente spuntanti contorno">
            <a:extLst>
              <a:ext uri="{FF2B5EF4-FFF2-40B4-BE49-F238E27FC236}">
                <a16:creationId xmlns:a16="http://schemas.microsoft.com/office/drawing/2014/main" id="{12B30D1C-248E-79A3-FAA8-558D9B062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8739" y="1170709"/>
            <a:ext cx="4624338" cy="46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34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240CE-CEB5-2079-59B2-0B93BB513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softwa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A68ECEE6-0215-6EB8-7A2B-C429991A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00" y="1717425"/>
            <a:ext cx="8597065" cy="47867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AA68C3-491A-E19C-5AB7-AEDC543C4C90}"/>
              </a:ext>
            </a:extLst>
          </p:cNvPr>
          <p:cNvSpPr txBox="1"/>
          <p:nvPr/>
        </p:nvSpPr>
        <p:spPr>
          <a:xfrm>
            <a:off x="1490579" y="193842"/>
            <a:ext cx="6791157" cy="13567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5560"/>
              </a:lnSpc>
            </a:pPr>
            <a:r>
              <a:rPr lang="it-IT" sz="5000" dirty="0">
                <a:solidFill>
                  <a:srgbClr val="FFAA17"/>
                </a:solidFill>
                <a:latin typeface="Aptos Display"/>
              </a:rPr>
              <a:t>Risultati del Test System</a:t>
            </a:r>
            <a:endParaRPr lang="en-US" sz="5000" b="0" i="0" dirty="0">
              <a:latin typeface="Aptos Display"/>
            </a:endParaRPr>
          </a:p>
          <a:p>
            <a:pPr algn="ctr" rtl="0">
              <a:lnSpc>
                <a:spcPts val="2138"/>
              </a:lnSpc>
            </a:pPr>
            <a:r>
              <a:rPr lang="it-IT" sz="1800" b="0" i="0" dirty="0">
                <a:latin typeface="Avenir Next LT Pro"/>
              </a:rPr>
              <a:t>​</a:t>
            </a:r>
          </a:p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FBA715-5F52-FAFF-3A13-4CF7C34E8334}"/>
              </a:ext>
            </a:extLst>
          </p:cNvPr>
          <p:cNvSpPr txBox="1"/>
          <p:nvPr/>
        </p:nvSpPr>
        <p:spPr>
          <a:xfrm>
            <a:off x="1495048" y="963540"/>
            <a:ext cx="89194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>
                <a:latin typeface="Aptos"/>
                <a:ea typeface="+mn-lt"/>
                <a:cs typeface="+mn-lt"/>
              </a:rPr>
              <a:t>La fase di testing ha prodotto 1 errore, dunque il test ha avuto esito positivo in quanto gli errori sono stati individuati e corretti, come specificato nel documento </a:t>
            </a:r>
            <a:r>
              <a:rPr lang="it-IT" sz="1600" err="1">
                <a:latin typeface="Aptos"/>
                <a:ea typeface="+mn-lt"/>
                <a:cs typeface="+mn-lt"/>
              </a:rPr>
              <a:t>TIR_FutureForgeGear</a:t>
            </a:r>
            <a:endParaRPr lang="it-IT" sz="1600">
              <a:latin typeface="Apto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805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A05332-36C5-0711-8E6A-2F82E0C935D4}"/>
              </a:ext>
            </a:extLst>
          </p:cNvPr>
          <p:cNvSpPr txBox="1"/>
          <p:nvPr/>
        </p:nvSpPr>
        <p:spPr>
          <a:xfrm>
            <a:off x="438168" y="393042"/>
            <a:ext cx="66597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sz="4000" dirty="0">
                <a:solidFill>
                  <a:srgbClr val="FFAA17"/>
                </a:solidFill>
                <a:latin typeface="Aptos Display"/>
              </a:rPr>
              <a:t>Cosa</a:t>
            </a:r>
            <a:r>
              <a:rPr lang="it-IT" sz="4000" dirty="0">
                <a:solidFill>
                  <a:srgbClr val="FF0000"/>
                </a:solidFill>
                <a:latin typeface="Aptos Display"/>
              </a:rPr>
              <a:t> </a:t>
            </a:r>
            <a:r>
              <a:rPr lang="it-IT" sz="4000" dirty="0">
                <a:latin typeface="Aptos Display"/>
              </a:rPr>
              <a:t>deve fare il sistema?</a:t>
            </a:r>
            <a:endParaRPr lang="en-US" sz="4000">
              <a:latin typeface="Aptos Display"/>
            </a:endParaRPr>
          </a:p>
          <a:p>
            <a:pPr algn="l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81AA3E-EF5F-375E-8818-A12835D4EE96}"/>
              </a:ext>
            </a:extLst>
          </p:cNvPr>
          <p:cNvSpPr txBox="1"/>
          <p:nvPr/>
        </p:nvSpPr>
        <p:spPr>
          <a:xfrm>
            <a:off x="511869" y="1144556"/>
            <a:ext cx="42426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latin typeface="Aptos"/>
              </a:rPr>
              <a:t>Overview</a:t>
            </a:r>
            <a:r>
              <a:rPr lang="it-IT" dirty="0">
                <a:latin typeface="Aptos"/>
              </a:rPr>
              <a:t> dei</a:t>
            </a:r>
            <a:r>
              <a:rPr lang="it-IT" b="1" dirty="0">
                <a:latin typeface="Aptos"/>
              </a:rPr>
              <a:t> </a:t>
            </a:r>
            <a:r>
              <a:rPr lang="it-IT" b="1" dirty="0">
                <a:solidFill>
                  <a:srgbClr val="FFAA17"/>
                </a:solidFill>
                <a:latin typeface="Aptos"/>
              </a:rPr>
              <a:t>design goa</a:t>
            </a:r>
            <a:r>
              <a:rPr lang="it-IT" dirty="0">
                <a:solidFill>
                  <a:srgbClr val="FFAA17"/>
                </a:solidFill>
                <a:latin typeface="Aptos"/>
              </a:rPr>
              <a:t>l</a:t>
            </a:r>
            <a:r>
              <a:rPr lang="it-IT" dirty="0">
                <a:latin typeface="Aptos"/>
              </a:rPr>
              <a:t> prioritari</a:t>
            </a:r>
            <a:endParaRPr lang="en-US" dirty="0">
              <a:latin typeface="Aptos"/>
            </a:endParaRPr>
          </a:p>
          <a:p>
            <a:pPr algn="l"/>
            <a:endParaRPr lang="it-IT" dirty="0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9CEBA12F-77B7-21B5-981E-9C19AA295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42127"/>
              </p:ext>
            </p:extLst>
          </p:nvPr>
        </p:nvGraphicFramePr>
        <p:xfrm>
          <a:off x="1368322" y="1794387"/>
          <a:ext cx="9459550" cy="37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387">
                  <a:extLst>
                    <a:ext uri="{9D8B030D-6E8A-4147-A177-3AD203B41FA5}">
                      <a16:colId xmlns:a16="http://schemas.microsoft.com/office/drawing/2014/main" val="3551752612"/>
                    </a:ext>
                  </a:extLst>
                </a:gridCol>
                <a:gridCol w="6776163">
                  <a:extLst>
                    <a:ext uri="{9D8B030D-6E8A-4147-A177-3AD203B41FA5}">
                      <a16:colId xmlns:a16="http://schemas.microsoft.com/office/drawing/2014/main" val="954317245"/>
                    </a:ext>
                  </a:extLst>
                </a:gridCol>
              </a:tblGrid>
              <a:tr h="46923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Requisito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215328"/>
                  </a:ext>
                </a:extLst>
              </a:tr>
              <a:tr h="46923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Permettere la navigazione del catalogo.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20521"/>
                  </a:ext>
                </a:extLst>
              </a:tr>
              <a:tr h="4692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venir Next LT Pro"/>
                        </a:rPr>
                        <a:t>RF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Permettere di registrarsi e accedere alla piattaforma.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602720"/>
                  </a:ext>
                </a:extLst>
              </a:tr>
              <a:tr h="4692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venir Next LT Pro"/>
                        </a:rPr>
                        <a:t>RF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Permettere di gestire un carrello d'acquisto.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95786"/>
                  </a:ext>
                </a:extLst>
              </a:tr>
              <a:tr h="4692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venir Next LT Pro"/>
                        </a:rPr>
                        <a:t>RF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Permettere di effettuare un ordine.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035204"/>
                  </a:ext>
                </a:extLst>
              </a:tr>
              <a:tr h="4692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venir Next LT Pro"/>
                        </a:rPr>
                        <a:t>RF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Permettere l'utilizzo a utenti di tipo diversi.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108064"/>
                  </a:ext>
                </a:extLst>
              </a:tr>
              <a:tr h="4692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venir Next LT Pro"/>
                        </a:rPr>
                        <a:t>RF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Permettere di rifornire e aggiornare le scorte a disposizione.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013670"/>
                  </a:ext>
                </a:extLst>
              </a:tr>
              <a:tr h="4692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venir Next LT Pro"/>
                        </a:rPr>
                        <a:t>RF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Permettere agli utenti di valutare la propria esperienza.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645052"/>
                  </a:ext>
                </a:extLst>
              </a:tr>
            </a:tbl>
          </a:graphicData>
        </a:graphic>
      </p:graphicFrame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9289A7CD-B87E-8818-F902-2E961471E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71" y="2291734"/>
            <a:ext cx="390014" cy="439175"/>
          </a:xfrm>
          <a:prstGeom prst="rect">
            <a:avLst/>
          </a:prstGeom>
        </p:spPr>
      </p:pic>
      <p:pic>
        <p:nvPicPr>
          <p:cNvPr id="9" name="Elemento grafico 8" descr="Segno di spunta con riempimento a tinta unita">
            <a:extLst>
              <a:ext uri="{FF2B5EF4-FFF2-40B4-BE49-F238E27FC236}">
                <a16:creationId xmlns:a16="http://schemas.microsoft.com/office/drawing/2014/main" id="{888F5A7B-D11B-9A00-0369-CAA188BD3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71" y="2799734"/>
            <a:ext cx="390014" cy="439175"/>
          </a:xfrm>
          <a:prstGeom prst="rect">
            <a:avLst/>
          </a:prstGeom>
        </p:spPr>
      </p:pic>
      <p:pic>
        <p:nvPicPr>
          <p:cNvPr id="11" name="Elemento grafico 10" descr="Segno di spunta con riempimento a tinta unita">
            <a:extLst>
              <a:ext uri="{FF2B5EF4-FFF2-40B4-BE49-F238E27FC236}">
                <a16:creationId xmlns:a16="http://schemas.microsoft.com/office/drawing/2014/main" id="{9E4E8D13-0F82-E35F-AC9E-DD3AAEB82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70" y="3233991"/>
            <a:ext cx="390014" cy="439175"/>
          </a:xfrm>
          <a:prstGeom prst="rect">
            <a:avLst/>
          </a:prstGeom>
        </p:spPr>
      </p:pic>
      <p:pic>
        <p:nvPicPr>
          <p:cNvPr id="13" name="Elemento grafico 12" descr="Segno di spunta con riempimento a tinta unita">
            <a:extLst>
              <a:ext uri="{FF2B5EF4-FFF2-40B4-BE49-F238E27FC236}">
                <a16:creationId xmlns:a16="http://schemas.microsoft.com/office/drawing/2014/main" id="{1C996712-10FC-58A3-1E64-5D2D9E39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70" y="3668248"/>
            <a:ext cx="390014" cy="439175"/>
          </a:xfrm>
          <a:prstGeom prst="rect">
            <a:avLst/>
          </a:prstGeom>
        </p:spPr>
      </p:pic>
      <p:pic>
        <p:nvPicPr>
          <p:cNvPr id="15" name="Elemento grafico 14" descr="Segno di spunta con riempimento a tinta unita">
            <a:extLst>
              <a:ext uri="{FF2B5EF4-FFF2-40B4-BE49-F238E27FC236}">
                <a16:creationId xmlns:a16="http://schemas.microsoft.com/office/drawing/2014/main" id="{16C265B3-502E-E65E-20B8-22EE9571C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71" y="4184444"/>
            <a:ext cx="390014" cy="439175"/>
          </a:xfrm>
          <a:prstGeom prst="rect">
            <a:avLst/>
          </a:prstGeom>
        </p:spPr>
      </p:pic>
      <p:pic>
        <p:nvPicPr>
          <p:cNvPr id="17" name="Elemento grafico 16" descr="Segno di spunta con riempimento a tinta unita">
            <a:extLst>
              <a:ext uri="{FF2B5EF4-FFF2-40B4-BE49-F238E27FC236}">
                <a16:creationId xmlns:a16="http://schemas.microsoft.com/office/drawing/2014/main" id="{B966ABE0-709F-B9F3-FDE8-54005A39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70" y="4618702"/>
            <a:ext cx="390014" cy="439175"/>
          </a:xfrm>
          <a:prstGeom prst="rect">
            <a:avLst/>
          </a:prstGeom>
        </p:spPr>
      </p:pic>
      <p:pic>
        <p:nvPicPr>
          <p:cNvPr id="18" name="Elemento grafico 17" descr="Segno di spunta con riempimento a tinta unita">
            <a:extLst>
              <a:ext uri="{FF2B5EF4-FFF2-40B4-BE49-F238E27FC236}">
                <a16:creationId xmlns:a16="http://schemas.microsoft.com/office/drawing/2014/main" id="{216D09C7-A44A-C002-3715-874938EA4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70" y="5110314"/>
            <a:ext cx="390014" cy="43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3F4DB-1467-D716-0B75-0247F2EF9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87259CF-03C4-F83E-C0C3-16C17EB8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054" y="483248"/>
            <a:ext cx="9517626" cy="113940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100" b="1" dirty="0">
                <a:latin typeface="Aptos Display"/>
              </a:rPr>
              <a:t>Un </a:t>
            </a:r>
            <a:r>
              <a:rPr lang="en-US" sz="4100" b="1" dirty="0" err="1">
                <a:latin typeface="Aptos Display"/>
              </a:rPr>
              <a:t>sistema</a:t>
            </a:r>
            <a:r>
              <a:rPr lang="en-US" sz="4100" b="1" dirty="0">
                <a:latin typeface="Aptos Display"/>
              </a:rPr>
              <a:t> </a:t>
            </a:r>
            <a:r>
              <a:rPr lang="en-US" sz="4100" b="1" dirty="0" err="1">
                <a:latin typeface="Aptos Display"/>
              </a:rPr>
              <a:t>modulare</a:t>
            </a:r>
            <a:r>
              <a:rPr lang="en-US" sz="4100" b="1" dirty="0">
                <a:latin typeface="Aptos Display"/>
              </a:rPr>
              <a:t>: </a:t>
            </a:r>
            <a:r>
              <a:rPr lang="en-US" sz="4100" b="1" dirty="0" err="1">
                <a:latin typeface="Aptos Display"/>
              </a:rPr>
              <a:t>visione</a:t>
            </a:r>
            <a:r>
              <a:rPr lang="en-US" sz="4100" b="1" dirty="0">
                <a:latin typeface="Aptos Display"/>
              </a:rPr>
              <a:t> a </a:t>
            </a:r>
            <a:r>
              <a:rPr lang="en-US" sz="4100" b="1" dirty="0" err="1">
                <a:latin typeface="Aptos Display"/>
              </a:rPr>
              <a:t>lungo</a:t>
            </a:r>
            <a:r>
              <a:rPr lang="en-US" sz="4100" b="1" dirty="0">
                <a:latin typeface="Aptos Display"/>
              </a:rPr>
              <a:t> </a:t>
            </a:r>
            <a:r>
              <a:rPr lang="en-US" sz="4100" b="1" dirty="0" err="1">
                <a:latin typeface="Aptos Display"/>
              </a:rPr>
              <a:t>termine</a:t>
            </a:r>
            <a:r>
              <a:rPr lang="en-US" sz="4100" b="1" dirty="0">
                <a:latin typeface="Aptos Display"/>
              </a:rPr>
              <a:t> </a:t>
            </a:r>
            <a:endParaRPr lang="en-US" sz="4100" dirty="0">
              <a:latin typeface="Aptos Display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it-IT" sz="1800" dirty="0">
              <a:latin typeface="Avenir Next LT Pro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F25D2396-002A-8D46-B053-321E50221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2183" y="2132782"/>
            <a:ext cx="6289368" cy="40153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Aptos"/>
              </a:rPr>
              <a:t>Overview 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dei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requisiti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non 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funzionali</a:t>
            </a:r>
            <a:r>
              <a:rPr lang="en-US" sz="24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ptos"/>
              </a:rPr>
              <a:t>prioritari</a:t>
            </a:r>
          </a:p>
          <a:p>
            <a:endParaRPr lang="it-IT" dirty="0"/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FB75ABC5-36EE-824F-9771-CF0505BA1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728186"/>
              </p:ext>
            </p:extLst>
          </p:nvPr>
        </p:nvGraphicFramePr>
        <p:xfrm>
          <a:off x="2011680" y="2803537"/>
          <a:ext cx="8168639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370">
                  <a:extLst>
                    <a:ext uri="{9D8B030D-6E8A-4147-A177-3AD203B41FA5}">
                      <a16:colId xmlns:a16="http://schemas.microsoft.com/office/drawing/2014/main" val="2126013142"/>
                    </a:ext>
                  </a:extLst>
                </a:gridCol>
                <a:gridCol w="5782269">
                  <a:extLst>
                    <a:ext uri="{9D8B030D-6E8A-4147-A177-3AD203B41FA5}">
                      <a16:colId xmlns:a16="http://schemas.microsoft.com/office/drawing/2014/main" val="2635537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>
                          <a:latin typeface="Aptos"/>
                        </a:rP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>
                          <a:latin typeface="Aptos"/>
                        </a:rPr>
                        <a:t>Requisito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71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33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NRF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2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Un'applicazione distribuita.</a:t>
                      </a: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78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33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NRF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2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Un'applicazione aperta.</a:t>
                      </a:r>
                      <a:endParaRPr lang="it-IT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33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NRF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2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Elaborazione corretta dei tipi di dati.</a:t>
                      </a: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582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666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97F42-2960-35A5-1D7F-BECAC4DE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E1F24B60-5052-9CE4-8DAA-1616742924FA}"/>
              </a:ext>
            </a:extLst>
          </p:cNvPr>
          <p:cNvSpPr/>
          <p:nvPr/>
        </p:nvSpPr>
        <p:spPr>
          <a:xfrm>
            <a:off x="4768102" y="4066162"/>
            <a:ext cx="2698298" cy="2792377"/>
          </a:xfrm>
          <a:prstGeom prst="donut">
            <a:avLst/>
          </a:prstGeom>
          <a:solidFill>
            <a:srgbClr val="FFAA17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90D4DF2A-58B9-1FFF-4D30-1F427236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56" y="638898"/>
            <a:ext cx="2186935" cy="676492"/>
          </a:xfrm>
        </p:spPr>
        <p:txBody>
          <a:bodyPr/>
          <a:lstStyle/>
          <a:p>
            <a:r>
              <a:rPr lang="it-IT" b="1" dirty="0">
                <a:latin typeface="Aptos"/>
              </a:rPr>
              <a:t>Sessione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0D6718B4-3C40-A25A-7F91-92ECF3E14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336" y="1486276"/>
            <a:ext cx="3517567" cy="34741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1600" dirty="0">
                <a:solidFill>
                  <a:schemeClr val="tx1"/>
                </a:solidFill>
                <a:latin typeface="Aptos"/>
              </a:rPr>
              <a:t>Per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ottimizzare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le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prestazioni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del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sistema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dati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dell'utente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vengono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conservati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in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sessione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consentendo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l'accesso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immediato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alle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funzionalità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personalizzate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senza continue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richieste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al database. </a:t>
            </a: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endParaRPr lang="en-US" sz="1600" dirty="0">
              <a:solidFill>
                <a:schemeClr val="tx1"/>
              </a:solidFill>
              <a:latin typeface="Aptos"/>
            </a:endParaRP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r>
              <a:rPr lang="en-US" sz="1600" err="1">
                <a:solidFill>
                  <a:schemeClr val="tx1"/>
                </a:solidFill>
                <a:latin typeface="Aptos"/>
              </a:rPr>
              <a:t>Allo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stesso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modo,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dati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dei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prodotti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e del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carrello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vengono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mantenuti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in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sessione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evitando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query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ridondanti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e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garantendo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un'esperienza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di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navigazione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più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 veloce e </a:t>
            </a:r>
            <a:r>
              <a:rPr lang="en-US" sz="1600" err="1">
                <a:solidFill>
                  <a:schemeClr val="tx1"/>
                </a:solidFill>
                <a:latin typeface="Aptos"/>
              </a:rPr>
              <a:t>reattiva</a:t>
            </a:r>
            <a:r>
              <a:rPr lang="en-US" sz="1600" dirty="0">
                <a:solidFill>
                  <a:schemeClr val="tx1"/>
                </a:solidFill>
                <a:latin typeface="Aptos"/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Ovale 11">
            <a:extLst>
              <a:ext uri="{FF2B5EF4-FFF2-40B4-BE49-F238E27FC236}">
                <a16:creationId xmlns:a16="http://schemas.microsoft.com/office/drawing/2014/main" id="{C945EB50-AEF6-B5B5-5F9A-BBD6F6582BBA}"/>
              </a:ext>
            </a:extLst>
          </p:cNvPr>
          <p:cNvSpPr/>
          <p:nvPr/>
        </p:nvSpPr>
        <p:spPr>
          <a:xfrm>
            <a:off x="4806202" y="4104262"/>
            <a:ext cx="2622098" cy="2716177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1">
            <a:extLst>
              <a:ext uri="{FF2B5EF4-FFF2-40B4-BE49-F238E27FC236}">
                <a16:creationId xmlns:a16="http://schemas.microsoft.com/office/drawing/2014/main" id="{BD91CAFB-79C9-B7F6-CB6A-1DEB0F0A041E}"/>
              </a:ext>
            </a:extLst>
          </p:cNvPr>
          <p:cNvSpPr/>
          <p:nvPr/>
        </p:nvSpPr>
        <p:spPr>
          <a:xfrm>
            <a:off x="8448561" y="2420241"/>
            <a:ext cx="3681278" cy="3508657"/>
          </a:xfrm>
          <a:prstGeom prst="donut">
            <a:avLst/>
          </a:prstGeom>
          <a:solidFill>
            <a:srgbClr val="FFAA17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1">
            <a:extLst>
              <a:ext uri="{FF2B5EF4-FFF2-40B4-BE49-F238E27FC236}">
                <a16:creationId xmlns:a16="http://schemas.microsoft.com/office/drawing/2014/main" id="{BA52DCCA-8F8F-5B14-79E8-FE0FB1B9CBD5}"/>
              </a:ext>
            </a:extLst>
          </p:cNvPr>
          <p:cNvSpPr/>
          <p:nvPr/>
        </p:nvSpPr>
        <p:spPr>
          <a:xfrm>
            <a:off x="8517141" y="2481201"/>
            <a:ext cx="3574598" cy="3409597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1">
            <a:extLst>
              <a:ext uri="{FF2B5EF4-FFF2-40B4-BE49-F238E27FC236}">
                <a16:creationId xmlns:a16="http://schemas.microsoft.com/office/drawing/2014/main" id="{E2129B82-29A1-DD62-FA75-B549271D0F1E}"/>
              </a:ext>
            </a:extLst>
          </p:cNvPr>
          <p:cNvSpPr/>
          <p:nvPr/>
        </p:nvSpPr>
        <p:spPr>
          <a:xfrm>
            <a:off x="5027181" y="12321"/>
            <a:ext cx="2972618" cy="2982877"/>
          </a:xfrm>
          <a:prstGeom prst="donut">
            <a:avLst/>
          </a:prstGeom>
          <a:solidFill>
            <a:srgbClr val="FFAA17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1">
            <a:extLst>
              <a:ext uri="{FF2B5EF4-FFF2-40B4-BE49-F238E27FC236}">
                <a16:creationId xmlns:a16="http://schemas.microsoft.com/office/drawing/2014/main" id="{8C4BA135-B707-7EED-512A-58C49E46DBB1}"/>
              </a:ext>
            </a:extLst>
          </p:cNvPr>
          <p:cNvSpPr/>
          <p:nvPr/>
        </p:nvSpPr>
        <p:spPr>
          <a:xfrm>
            <a:off x="5065281" y="58041"/>
            <a:ext cx="2888798" cy="2899057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 descr="Carrello della spesa con riempimento a tinta unita">
            <a:extLst>
              <a:ext uri="{FF2B5EF4-FFF2-40B4-BE49-F238E27FC236}">
                <a16:creationId xmlns:a16="http://schemas.microsoft.com/office/drawing/2014/main" id="{263D1D2B-AF87-0BBF-953E-8007639EE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00" y="746760"/>
            <a:ext cx="1447800" cy="1485900"/>
          </a:xfrm>
          <a:prstGeom prst="rect">
            <a:avLst/>
          </a:prstGeom>
        </p:spPr>
      </p:pic>
      <p:pic>
        <p:nvPicPr>
          <p:cNvPr id="19" name="Elemento grafico 18" descr="Utente con riempimento a tinta unita">
            <a:extLst>
              <a:ext uri="{FF2B5EF4-FFF2-40B4-BE49-F238E27FC236}">
                <a16:creationId xmlns:a16="http://schemas.microsoft.com/office/drawing/2014/main" id="{3D67C6E5-3E1A-F7E0-A96C-9EF68ECBA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1160" y="4838700"/>
            <a:ext cx="1249680" cy="1249680"/>
          </a:xfrm>
          <a:prstGeom prst="rect">
            <a:avLst/>
          </a:prstGeom>
        </p:spPr>
      </p:pic>
      <p:pic>
        <p:nvPicPr>
          <p:cNvPr id="20" name="Elemento grafico 19" descr="Scatola con riempimento a tinta unita">
            <a:extLst>
              <a:ext uri="{FF2B5EF4-FFF2-40B4-BE49-F238E27FC236}">
                <a16:creationId xmlns:a16="http://schemas.microsoft.com/office/drawing/2014/main" id="{BFFB2100-0A6C-C596-EE01-4C77DC471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8740" y="2781300"/>
            <a:ext cx="263652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15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3" baseType="lpstr">
      <vt:lpstr>RetrospectVTI</vt:lpstr>
      <vt:lpstr>FutureForgeGear</vt:lpstr>
      <vt:lpstr>Presentazione standard di PowerPoint</vt:lpstr>
      <vt:lpstr>Un Modello di Riferimento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Un sistema modulare: visione a lungo termine  </vt:lpstr>
      <vt:lpstr>Sessione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Qual è il dominio dell'applicazione?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Login</vt:lpstr>
      <vt:lpstr>Presentazione standard di PowerPoint</vt:lpstr>
      <vt:lpstr>Presentazione standard di PowerPoint</vt:lpstr>
      <vt:lpstr>Passi per il login</vt:lpstr>
      <vt:lpstr>Presentazione standard di PowerPoint</vt:lpstr>
      <vt:lpstr>Cart Management</vt:lpstr>
      <vt:lpstr>Cart</vt:lpstr>
      <vt:lpstr>Presentazione standard di PowerPoint</vt:lpstr>
      <vt:lpstr>Cart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Acquisto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Azioni del magazziniere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1198</cp:revision>
  <dcterms:created xsi:type="dcterms:W3CDTF">2026-02-02T11:53:28Z</dcterms:created>
  <dcterms:modified xsi:type="dcterms:W3CDTF">2026-02-02T22:56:46Z</dcterms:modified>
</cp:coreProperties>
</file>